
<file path=[Content_Types].xml><?xml version="1.0" encoding="utf-8"?>
<Types xmlns="http://schemas.openxmlformats.org/package/2006/content-types">
  <Default Extension="png" ContentType="image/png"/>
  <Default Extension="jpeg" ContentType="image/jpeg"/>
  <Default Extension="MOV" ContentType="video/quicktime"/>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sldIdLst>
    <p:sldId id="257" r:id="rId2"/>
    <p:sldId id="258" r:id="rId3"/>
    <p:sldId id="259" r:id="rId4"/>
    <p:sldId id="260" r:id="rId5"/>
    <p:sldId id="273"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3" d="100"/>
          <a:sy n="73" d="100"/>
        </p:scale>
        <p:origin x="618"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png>
</file>

<file path=ppt/media/image11.png>
</file>

<file path=ppt/media/image2.png>
</file>

<file path=ppt/media/image3.jpg>
</file>

<file path=ppt/media/image4.jpg>
</file>

<file path=ppt/media/image5.jpg>
</file>

<file path=ppt/media/image6.jpg>
</file>

<file path=ppt/media/image7.jpeg>
</file>

<file path=ppt/media/image8.jpg>
</file>

<file path=ppt/media/image9.jpg>
</file>

<file path=ppt/media/media1.MOV>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smtClean="0"/>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CEA42B9-1CBF-4496-8234-C1A929BB241B}" type="datetimeFigureOut">
              <a:rPr lang="en-US" smtClean="0"/>
              <a:t>12/20/2020</a:t>
            </a:fld>
            <a:endParaRPr lang="en-US"/>
          </a:p>
        </p:txBody>
      </p:sp>
      <p:sp>
        <p:nvSpPr>
          <p:cNvPr id="5" name="Footer Placeholder 4"/>
          <p:cNvSpPr>
            <a:spLocks noGrp="1"/>
          </p:cNvSpPr>
          <p:nvPr>
            <p:ph type="ftr" sz="quarter" idx="11"/>
          </p:nvPr>
        </p:nvSpPr>
        <p:spPr>
          <a:xfrm>
            <a:off x="1876424" y="5410201"/>
            <a:ext cx="5124886" cy="365125"/>
          </a:xfrm>
        </p:spPr>
        <p:txBody>
          <a:bodyPr/>
          <a:lstStyle/>
          <a:p>
            <a:endParaRPr lang="en-US"/>
          </a:p>
        </p:txBody>
      </p:sp>
      <p:sp>
        <p:nvSpPr>
          <p:cNvPr id="6" name="Slide Number Placeholder 5"/>
          <p:cNvSpPr>
            <a:spLocks noGrp="1"/>
          </p:cNvSpPr>
          <p:nvPr>
            <p:ph type="sldNum" sz="quarter" idx="12"/>
          </p:nvPr>
        </p:nvSpPr>
        <p:spPr>
          <a:xfrm>
            <a:off x="9896911" y="5410199"/>
            <a:ext cx="771089" cy="365125"/>
          </a:xfrm>
        </p:spPr>
        <p:txBody>
          <a:bodyPr/>
          <a:lstStyle/>
          <a:p>
            <a:fld id="{407AA1D2-2909-406D-B98C-F4D416736278}" type="slidenum">
              <a:rPr lang="en-US" smtClean="0"/>
              <a:t>‹#›</a:t>
            </a:fld>
            <a:endParaRPr lang="en-US"/>
          </a:p>
        </p:txBody>
      </p:sp>
    </p:spTree>
    <p:extLst>
      <p:ext uri="{BB962C8B-B14F-4D97-AF65-F5344CB8AC3E}">
        <p14:creationId xmlns:p14="http://schemas.microsoft.com/office/powerpoint/2010/main" val="585193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smtClean="0"/>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CEA42B9-1CBF-4496-8234-C1A929BB241B}" type="datetimeFigureOut">
              <a:rPr lang="en-US" smtClean="0"/>
              <a:t>12/20/2020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7AA1D2-2909-406D-B98C-F4D416736278}" type="slidenum">
              <a:rPr lang="en-US" smtClean="0"/>
              <a:t>‹#›</a:t>
            </a:fld>
            <a:endParaRPr lang="en-US"/>
          </a:p>
        </p:txBody>
      </p:sp>
    </p:spTree>
    <p:extLst>
      <p:ext uri="{BB962C8B-B14F-4D97-AF65-F5344CB8AC3E}">
        <p14:creationId xmlns:p14="http://schemas.microsoft.com/office/powerpoint/2010/main" val="40025891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CEA42B9-1CBF-4496-8234-C1A929BB241B}" type="datetimeFigureOut">
              <a:rPr lang="en-US" smtClean="0"/>
              <a:t>12/20/2020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7AA1D2-2909-406D-B98C-F4D416736278}" type="slidenum">
              <a:rPr lang="en-US" smtClean="0"/>
              <a:t>‹#›</a:t>
            </a:fld>
            <a:endParaRPr lang="en-US"/>
          </a:p>
        </p:txBody>
      </p:sp>
    </p:spTree>
    <p:extLst>
      <p:ext uri="{BB962C8B-B14F-4D97-AF65-F5344CB8AC3E}">
        <p14:creationId xmlns:p14="http://schemas.microsoft.com/office/powerpoint/2010/main" val="14607347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CEA42B9-1CBF-4496-8234-C1A929BB241B}" type="datetimeFigureOut">
              <a:rPr lang="en-US" smtClean="0"/>
              <a:t>12/20/2020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7AA1D2-2909-406D-B98C-F4D416736278}" type="slidenum">
              <a:rPr lang="en-US" smtClean="0"/>
              <a:t>‹#›</a:t>
            </a:fld>
            <a:endParaRPr lang="en-US"/>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99025337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CEA42B9-1CBF-4496-8234-C1A929BB241B}" type="datetimeFigureOut">
              <a:rPr lang="en-US" smtClean="0"/>
              <a:t>12/20/2020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7AA1D2-2909-406D-B98C-F4D416736278}" type="slidenum">
              <a:rPr lang="en-US" smtClean="0"/>
              <a:t>‹#›</a:t>
            </a:fld>
            <a:endParaRPr lang="en-US"/>
          </a:p>
        </p:txBody>
      </p:sp>
    </p:spTree>
    <p:extLst>
      <p:ext uri="{BB962C8B-B14F-4D97-AF65-F5344CB8AC3E}">
        <p14:creationId xmlns:p14="http://schemas.microsoft.com/office/powerpoint/2010/main" val="334295513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4CEA42B9-1CBF-4496-8234-C1A929BB241B}" type="datetimeFigureOut">
              <a:rPr lang="en-US" smtClean="0"/>
              <a:t>12/20/2020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07AA1D2-2909-406D-B98C-F4D416736278}" type="slidenum">
              <a:rPr lang="en-US" smtClean="0"/>
              <a:t>‹#›</a:t>
            </a:fld>
            <a:endParaRPr lang="en-US"/>
          </a:p>
        </p:txBody>
      </p:sp>
    </p:spTree>
    <p:extLst>
      <p:ext uri="{BB962C8B-B14F-4D97-AF65-F5344CB8AC3E}">
        <p14:creationId xmlns:p14="http://schemas.microsoft.com/office/powerpoint/2010/main" val="24316133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4CEA42B9-1CBF-4496-8234-C1A929BB241B}" type="datetimeFigureOut">
              <a:rPr lang="en-US" smtClean="0"/>
              <a:t>12/20/2020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07AA1D2-2909-406D-B98C-F4D416736278}" type="slidenum">
              <a:rPr lang="en-US" smtClean="0"/>
              <a:t>‹#›</a:t>
            </a:fld>
            <a:endParaRPr lang="en-US"/>
          </a:p>
        </p:txBody>
      </p:sp>
    </p:spTree>
    <p:extLst>
      <p:ext uri="{BB962C8B-B14F-4D97-AF65-F5344CB8AC3E}">
        <p14:creationId xmlns:p14="http://schemas.microsoft.com/office/powerpoint/2010/main" val="329396035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CEA42B9-1CBF-4496-8234-C1A929BB241B}" type="datetimeFigureOut">
              <a:rPr lang="en-US" smtClean="0"/>
              <a:t>12/20/2020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7AA1D2-2909-406D-B98C-F4D416736278}" type="slidenum">
              <a:rPr lang="en-US" smtClean="0"/>
              <a:t>‹#›</a:t>
            </a:fld>
            <a:endParaRPr lang="en-US"/>
          </a:p>
        </p:txBody>
      </p:sp>
    </p:spTree>
    <p:extLst>
      <p:ext uri="{BB962C8B-B14F-4D97-AF65-F5344CB8AC3E}">
        <p14:creationId xmlns:p14="http://schemas.microsoft.com/office/powerpoint/2010/main" val="30669012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CEA42B9-1CBF-4496-8234-C1A929BB241B}" type="datetimeFigureOut">
              <a:rPr lang="en-US" smtClean="0"/>
              <a:t>12/20/2020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7AA1D2-2909-406D-B98C-F4D416736278}" type="slidenum">
              <a:rPr lang="en-US" smtClean="0"/>
              <a:t>‹#›</a:t>
            </a:fld>
            <a:endParaRPr lang="en-US"/>
          </a:p>
        </p:txBody>
      </p:sp>
    </p:spTree>
    <p:extLst>
      <p:ext uri="{BB962C8B-B14F-4D97-AF65-F5344CB8AC3E}">
        <p14:creationId xmlns:p14="http://schemas.microsoft.com/office/powerpoint/2010/main" val="29098380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CEA42B9-1CBF-4496-8234-C1A929BB241B}" type="datetimeFigureOut">
              <a:rPr lang="en-US" smtClean="0"/>
              <a:t>12/20/2020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7AA1D2-2909-406D-B98C-F4D416736278}" type="slidenum">
              <a:rPr lang="en-US" smtClean="0"/>
              <a:t>‹#›</a:t>
            </a:fld>
            <a:endParaRPr lang="en-US"/>
          </a:p>
        </p:txBody>
      </p:sp>
    </p:spTree>
    <p:extLst>
      <p:ext uri="{BB962C8B-B14F-4D97-AF65-F5344CB8AC3E}">
        <p14:creationId xmlns:p14="http://schemas.microsoft.com/office/powerpoint/2010/main" val="6831799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CEA42B9-1CBF-4496-8234-C1A929BB241B}" type="datetimeFigureOut">
              <a:rPr lang="en-US" smtClean="0"/>
              <a:t>12/20/2020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7AA1D2-2909-406D-B98C-F4D416736278}" type="slidenum">
              <a:rPr lang="en-US" smtClean="0"/>
              <a:t>‹#›</a:t>
            </a:fld>
            <a:endParaRPr lang="en-US"/>
          </a:p>
        </p:txBody>
      </p:sp>
    </p:spTree>
    <p:extLst>
      <p:ext uri="{BB962C8B-B14F-4D97-AF65-F5344CB8AC3E}">
        <p14:creationId xmlns:p14="http://schemas.microsoft.com/office/powerpoint/2010/main" val="7286169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CEA42B9-1CBF-4496-8234-C1A929BB241B}" type="datetimeFigureOut">
              <a:rPr lang="en-US" smtClean="0"/>
              <a:t>12/20/2020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7AA1D2-2909-406D-B98C-F4D416736278}" type="slidenum">
              <a:rPr lang="en-US" smtClean="0"/>
              <a:t>‹#›</a:t>
            </a:fld>
            <a:endParaRPr lang="en-US"/>
          </a:p>
        </p:txBody>
      </p:sp>
    </p:spTree>
    <p:extLst>
      <p:ext uri="{BB962C8B-B14F-4D97-AF65-F5344CB8AC3E}">
        <p14:creationId xmlns:p14="http://schemas.microsoft.com/office/powerpoint/2010/main" val="4886958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CEA42B9-1CBF-4496-8234-C1A929BB241B}" type="datetimeFigureOut">
              <a:rPr lang="en-US" smtClean="0"/>
              <a:t>12/20/2020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07AA1D2-2909-406D-B98C-F4D416736278}" type="slidenum">
              <a:rPr lang="en-US" smtClean="0"/>
              <a:t>‹#›</a:t>
            </a:fld>
            <a:endParaRPr lang="en-US"/>
          </a:p>
        </p:txBody>
      </p:sp>
    </p:spTree>
    <p:extLst>
      <p:ext uri="{BB962C8B-B14F-4D97-AF65-F5344CB8AC3E}">
        <p14:creationId xmlns:p14="http://schemas.microsoft.com/office/powerpoint/2010/main" val="7852526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CEA42B9-1CBF-4496-8234-C1A929BB241B}" type="datetimeFigureOut">
              <a:rPr lang="en-US" smtClean="0"/>
              <a:t>12/20/2020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07AA1D2-2909-406D-B98C-F4D416736278}" type="slidenum">
              <a:rPr lang="en-US" smtClean="0"/>
              <a:t>‹#›</a:t>
            </a:fld>
            <a:endParaRPr lang="en-US"/>
          </a:p>
        </p:txBody>
      </p:sp>
    </p:spTree>
    <p:extLst>
      <p:ext uri="{BB962C8B-B14F-4D97-AF65-F5344CB8AC3E}">
        <p14:creationId xmlns:p14="http://schemas.microsoft.com/office/powerpoint/2010/main" val="5681761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CEA42B9-1CBF-4496-8234-C1A929BB241B}" type="datetimeFigureOut">
              <a:rPr lang="en-US" smtClean="0"/>
              <a:t>12/20/2020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07AA1D2-2909-406D-B98C-F4D416736278}" type="slidenum">
              <a:rPr lang="en-US" smtClean="0"/>
              <a:t>‹#›</a:t>
            </a:fld>
            <a:endParaRPr lang="en-US"/>
          </a:p>
        </p:txBody>
      </p:sp>
    </p:spTree>
    <p:extLst>
      <p:ext uri="{BB962C8B-B14F-4D97-AF65-F5344CB8AC3E}">
        <p14:creationId xmlns:p14="http://schemas.microsoft.com/office/powerpoint/2010/main" val="34898246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CEA42B9-1CBF-4496-8234-C1A929BB241B}" type="datetimeFigureOut">
              <a:rPr lang="en-US" smtClean="0"/>
              <a:t>12/20/2020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7AA1D2-2909-406D-B98C-F4D416736278}" type="slidenum">
              <a:rPr lang="en-US" smtClean="0"/>
              <a:t>‹#›</a:t>
            </a:fld>
            <a:endParaRPr lang="en-US"/>
          </a:p>
        </p:txBody>
      </p:sp>
    </p:spTree>
    <p:extLst>
      <p:ext uri="{BB962C8B-B14F-4D97-AF65-F5344CB8AC3E}">
        <p14:creationId xmlns:p14="http://schemas.microsoft.com/office/powerpoint/2010/main" val="35233268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CEA42B9-1CBF-4496-8234-C1A929BB241B}" type="datetimeFigureOut">
              <a:rPr lang="en-US" smtClean="0"/>
              <a:t>12/20/2020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7AA1D2-2909-406D-B98C-F4D416736278}" type="slidenum">
              <a:rPr lang="en-US" smtClean="0"/>
              <a:t>‹#›</a:t>
            </a:fld>
            <a:endParaRPr lang="en-US"/>
          </a:p>
        </p:txBody>
      </p:sp>
    </p:spTree>
    <p:extLst>
      <p:ext uri="{BB962C8B-B14F-4D97-AF65-F5344CB8AC3E}">
        <p14:creationId xmlns:p14="http://schemas.microsoft.com/office/powerpoint/2010/main" val="36494376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CEA42B9-1CBF-4496-8234-C1A929BB241B}" type="datetimeFigureOut">
              <a:rPr lang="en-US" smtClean="0"/>
              <a:t>12/20/2020</a:t>
            </a:fld>
            <a:endParaRPr lang="en-US"/>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07AA1D2-2909-406D-B98C-F4D416736278}" type="slidenum">
              <a:rPr lang="en-US" smtClean="0"/>
              <a:t>‹#›</a:t>
            </a:fld>
            <a:endParaRPr lang="en-US"/>
          </a:p>
        </p:txBody>
      </p:sp>
    </p:spTree>
    <p:extLst>
      <p:ext uri="{BB962C8B-B14F-4D97-AF65-F5344CB8AC3E}">
        <p14:creationId xmlns:p14="http://schemas.microsoft.com/office/powerpoint/2010/main" val="3121137307"/>
      </p:ext>
    </p:extLst>
  </p:cSld>
  <p:clrMap bg1="dk1" tx1="lt1" bg2="dk2" tx2="lt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eg"/><Relationship Id="rId1" Type="http://schemas.openxmlformats.org/officeDocument/2006/relationships/slideLayout" Target="../slideLayouts/slideLayout7.xml"/><Relationship Id="rId4" Type="http://schemas.openxmlformats.org/officeDocument/2006/relationships/image" Target="../media/image9.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847701" y="1672045"/>
            <a:ext cx="6583682" cy="2800767"/>
          </a:xfrm>
          <a:prstGeom prst="rect">
            <a:avLst/>
          </a:prstGeom>
          <a:noFill/>
        </p:spPr>
        <p:txBody>
          <a:bodyPr wrap="square" rtlCol="0">
            <a:spAutoFit/>
          </a:bodyPr>
          <a:lstStyle/>
          <a:p>
            <a:pPr algn="ctr"/>
            <a:r>
              <a:rPr lang="en-US" sz="4400" b="1" dirty="0" smtClean="0">
                <a:solidFill>
                  <a:schemeClr val="bg2">
                    <a:lumMod val="50000"/>
                  </a:schemeClr>
                </a:solidFill>
                <a:latin typeface="Arial Rounded MT Bold" panose="020F0704030504030204" pitchFamily="34" charset="0"/>
              </a:rPr>
              <a:t>Welcome</a:t>
            </a:r>
          </a:p>
          <a:p>
            <a:pPr algn="ctr"/>
            <a:r>
              <a:rPr lang="en-US" sz="4400" b="1" dirty="0" smtClean="0">
                <a:solidFill>
                  <a:schemeClr val="bg2">
                    <a:lumMod val="50000"/>
                  </a:schemeClr>
                </a:solidFill>
                <a:latin typeface="Arial Rounded MT Bold" panose="020F0704030504030204" pitchFamily="34" charset="0"/>
              </a:rPr>
              <a:t> to</a:t>
            </a:r>
          </a:p>
          <a:p>
            <a:pPr algn="ctr"/>
            <a:r>
              <a:rPr lang="en-US" sz="4400" b="1" dirty="0" smtClean="0">
                <a:solidFill>
                  <a:schemeClr val="bg2">
                    <a:lumMod val="50000"/>
                  </a:schemeClr>
                </a:solidFill>
                <a:latin typeface="Arial Rounded MT Bold" panose="020F0704030504030204" pitchFamily="34" charset="0"/>
              </a:rPr>
              <a:t> Microprocessor and Embedded Systems</a:t>
            </a:r>
            <a:endParaRPr lang="en-US" sz="4400" b="1" dirty="0">
              <a:solidFill>
                <a:schemeClr val="bg2">
                  <a:lumMod val="50000"/>
                </a:schemeClr>
              </a:solidFill>
              <a:latin typeface="Arial Rounded MT Bold" panose="020F0704030504030204" pitchFamily="34" charset="0"/>
            </a:endParaRPr>
          </a:p>
        </p:txBody>
      </p:sp>
    </p:spTree>
    <p:extLst>
      <p:ext uri="{BB962C8B-B14F-4D97-AF65-F5344CB8AC3E}">
        <p14:creationId xmlns:p14="http://schemas.microsoft.com/office/powerpoint/2010/main" val="272726037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024742" y="966652"/>
            <a:ext cx="8347166" cy="4431983"/>
          </a:xfrm>
          <a:prstGeom prst="rect">
            <a:avLst/>
          </a:prstGeom>
          <a:noFill/>
        </p:spPr>
        <p:txBody>
          <a:bodyPr wrap="square" rtlCol="0">
            <a:spAutoFit/>
          </a:bodyPr>
          <a:lstStyle/>
          <a:p>
            <a:pPr algn="ctr"/>
            <a:r>
              <a:rPr lang="en-US" sz="2400" dirty="0" smtClean="0">
                <a:solidFill>
                  <a:srgbClr val="002060"/>
                </a:solidFill>
                <a:latin typeface="Arial Rounded MT Bold" panose="020F0704030504030204" pitchFamily="34" charset="0"/>
              </a:rPr>
              <a:t>Arduino UNO</a:t>
            </a:r>
          </a:p>
          <a:p>
            <a:endParaRPr lang="en-US" dirty="0"/>
          </a:p>
          <a:p>
            <a:pPr algn="just"/>
            <a:r>
              <a:rPr lang="en-US" b="1" dirty="0">
                <a:latin typeface="Bahnschrift SemiBold" panose="020B0502040204020203" pitchFamily="34" charset="0"/>
              </a:rPr>
              <a:t>The Arduino Uno is an open-source microcontroller board based on the Microchip ATmega328P microcontroller and developed by Arduino.cc. The board is equipped with sets of digital and analog input/output pins that may be interfaced to various expansion boards and other circuits</a:t>
            </a:r>
            <a:r>
              <a:rPr lang="en-US" b="1" dirty="0" smtClean="0">
                <a:latin typeface="Bahnschrift SemiBold" panose="020B0502040204020203" pitchFamily="34" charset="0"/>
              </a:rPr>
              <a:t>.</a:t>
            </a:r>
          </a:p>
          <a:p>
            <a:endParaRPr lang="en-US" b="1" dirty="0">
              <a:latin typeface="Bahnschrift SemiBold" panose="020B0502040204020203" pitchFamily="34" charset="0"/>
            </a:endParaRPr>
          </a:p>
          <a:p>
            <a:endParaRPr lang="en-US" b="1" dirty="0" smtClean="0">
              <a:latin typeface="Bahnschrift SemiBold" panose="020B0502040204020203" pitchFamily="34" charset="0"/>
            </a:endParaRPr>
          </a:p>
          <a:p>
            <a:endParaRPr lang="en-US" dirty="0"/>
          </a:p>
          <a:p>
            <a:pPr algn="ctr"/>
            <a:r>
              <a:rPr lang="en-US" sz="2400" b="1" dirty="0" smtClean="0">
                <a:solidFill>
                  <a:srgbClr val="002060"/>
                </a:solidFill>
                <a:latin typeface="Arial Rounded MT Bold" panose="020F0704030504030204" pitchFamily="34" charset="0"/>
              </a:rPr>
              <a:t>MQ135 Sensor</a:t>
            </a:r>
          </a:p>
          <a:p>
            <a:endParaRPr lang="en-US" dirty="0"/>
          </a:p>
          <a:p>
            <a:pPr algn="just"/>
            <a:r>
              <a:rPr lang="en-US" b="1" dirty="0">
                <a:latin typeface="Bahnschrift SemiBold" panose="020B0502040204020203" pitchFamily="34" charset="0"/>
              </a:rPr>
              <a:t>Air quality sensor for detecting a wide range of gases, including NH3, NOx, alcohol, benzene, smoke and CO2. Ideal for use in office or factory. MQ135 gas sensor has high sensitivity to Ammonia, Sulfide and </a:t>
            </a:r>
            <a:r>
              <a:rPr lang="en-US" b="1" dirty="0" err="1">
                <a:latin typeface="Bahnschrift SemiBold" panose="020B0502040204020203" pitchFamily="34" charset="0"/>
              </a:rPr>
              <a:t>Benze</a:t>
            </a:r>
            <a:r>
              <a:rPr lang="en-US" b="1" dirty="0">
                <a:latin typeface="Bahnschrift SemiBold" panose="020B0502040204020203" pitchFamily="34" charset="0"/>
              </a:rPr>
              <a:t> steam, also sensitive to smoke and other harmful gases.</a:t>
            </a:r>
          </a:p>
        </p:txBody>
      </p:sp>
    </p:spTree>
    <p:extLst>
      <p:ext uri="{BB962C8B-B14F-4D97-AF65-F5344CB8AC3E}">
        <p14:creationId xmlns:p14="http://schemas.microsoft.com/office/powerpoint/2010/main" val="78340024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645921" y="1149531"/>
            <a:ext cx="8621486" cy="3877985"/>
          </a:xfrm>
          <a:prstGeom prst="rect">
            <a:avLst/>
          </a:prstGeom>
          <a:noFill/>
        </p:spPr>
        <p:txBody>
          <a:bodyPr wrap="square" rtlCol="0">
            <a:spAutoFit/>
          </a:bodyPr>
          <a:lstStyle/>
          <a:p>
            <a:pPr algn="ctr"/>
            <a:r>
              <a:rPr lang="en-US" sz="2400" b="1" dirty="0" smtClean="0">
                <a:solidFill>
                  <a:srgbClr val="002060"/>
                </a:solidFill>
                <a:latin typeface="Arial Rounded MT Bold" panose="020F0704030504030204" pitchFamily="34" charset="0"/>
              </a:rPr>
              <a:t>Breadboard</a:t>
            </a:r>
          </a:p>
          <a:p>
            <a:endParaRPr lang="en-US" dirty="0"/>
          </a:p>
          <a:p>
            <a:pPr algn="just"/>
            <a:r>
              <a:rPr lang="en-US" b="1" dirty="0">
                <a:latin typeface="Bahnschrift SemiBold" panose="020B0502040204020203" pitchFamily="34" charset="0"/>
              </a:rPr>
              <a:t>A thin plastic board used to hold electronic components </a:t>
            </a:r>
            <a:r>
              <a:rPr lang="en-US" b="1" dirty="0" smtClean="0">
                <a:latin typeface="Bahnschrift SemiBold" panose="020B0502040204020203" pitchFamily="34" charset="0"/>
              </a:rPr>
              <a:t>that </a:t>
            </a:r>
            <a:r>
              <a:rPr lang="en-US" b="1" dirty="0">
                <a:latin typeface="Bahnschrift SemiBold" panose="020B0502040204020203" pitchFamily="34" charset="0"/>
              </a:rPr>
              <a:t>are wired together. Used to develop prototypes of electronic circuits, breadboards can be reused for future jobs</a:t>
            </a:r>
            <a:r>
              <a:rPr lang="en-US" b="1" dirty="0" smtClean="0">
                <a:latin typeface="Bahnschrift SemiBold" panose="020B0502040204020203" pitchFamily="34" charset="0"/>
              </a:rPr>
              <a:t>.</a:t>
            </a:r>
          </a:p>
          <a:p>
            <a:endParaRPr lang="en-US" dirty="0"/>
          </a:p>
          <a:p>
            <a:endParaRPr lang="en-US" dirty="0" smtClean="0"/>
          </a:p>
          <a:p>
            <a:pPr algn="ctr"/>
            <a:r>
              <a:rPr lang="en-US" sz="2400" b="1" dirty="0" smtClean="0">
                <a:solidFill>
                  <a:srgbClr val="002060"/>
                </a:solidFill>
                <a:latin typeface="Arial Rounded MT Bold" panose="020F0704030504030204" pitchFamily="34" charset="0"/>
              </a:rPr>
              <a:t>16X2 LCD</a:t>
            </a:r>
          </a:p>
          <a:p>
            <a:endParaRPr lang="en-US" dirty="0"/>
          </a:p>
          <a:p>
            <a:pPr algn="just"/>
            <a:r>
              <a:rPr lang="en-US" b="1" dirty="0">
                <a:latin typeface="Bahnschrift SemiBold" panose="020B0502040204020203" pitchFamily="34" charset="0"/>
              </a:rPr>
              <a:t>A 16x2 LCD means it can display 16 characters per line and there are 2 such lines. In this LCD each character is displayed in 5x7 pixel matrix. The 16 x 2 intelligent alphanumeric dot matrix display is capable of displaying 224 different characters and symbols. This LCD has two registers, namely, Command and Data.</a:t>
            </a:r>
          </a:p>
        </p:txBody>
      </p:sp>
    </p:spTree>
    <p:extLst>
      <p:ext uri="{BB962C8B-B14F-4D97-AF65-F5344CB8AC3E}">
        <p14:creationId xmlns:p14="http://schemas.microsoft.com/office/powerpoint/2010/main" val="414876368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267097" y="822959"/>
            <a:ext cx="9744892" cy="4801314"/>
          </a:xfrm>
          <a:prstGeom prst="rect">
            <a:avLst/>
          </a:prstGeom>
          <a:noFill/>
        </p:spPr>
        <p:txBody>
          <a:bodyPr wrap="square" rtlCol="0">
            <a:spAutoFit/>
          </a:bodyPr>
          <a:lstStyle/>
          <a:p>
            <a:pPr algn="ctr"/>
            <a:r>
              <a:rPr lang="en-US" sz="2400" b="1" dirty="0" smtClean="0">
                <a:solidFill>
                  <a:srgbClr val="002060"/>
                </a:solidFill>
                <a:latin typeface="Arial Rounded MT Bold" panose="020F0704030504030204" pitchFamily="34" charset="0"/>
              </a:rPr>
              <a:t>Buzzer</a:t>
            </a:r>
          </a:p>
          <a:p>
            <a:endParaRPr lang="en-US" dirty="0" smtClean="0"/>
          </a:p>
          <a:p>
            <a:pPr algn="just"/>
            <a:r>
              <a:rPr lang="en-US" b="1" dirty="0" smtClean="0">
                <a:latin typeface="Bahnschrift SemiBold" panose="020B0502040204020203" pitchFamily="34" charset="0"/>
              </a:rPr>
              <a:t>A buzzer or beeper is an audio signaling device, which may be mechanical, electromechanical, or piezoelectric (piezo for short). Typical uses of buzzers and beepers include alarm devices, timers, and confirmation of user input such as a mouse click or keystroke.</a:t>
            </a:r>
          </a:p>
          <a:p>
            <a:endParaRPr lang="en-US" dirty="0" smtClean="0"/>
          </a:p>
          <a:p>
            <a:pPr algn="ctr"/>
            <a:r>
              <a:rPr lang="en-US" sz="2400" b="1" dirty="0" smtClean="0">
                <a:solidFill>
                  <a:srgbClr val="002060"/>
                </a:solidFill>
                <a:latin typeface="Arial Rounded MT Bold" panose="020F0704030504030204" pitchFamily="34" charset="0"/>
              </a:rPr>
              <a:t>LED</a:t>
            </a:r>
          </a:p>
          <a:p>
            <a:endParaRPr lang="en-US" dirty="0" smtClean="0"/>
          </a:p>
          <a:p>
            <a:pPr algn="just"/>
            <a:r>
              <a:rPr lang="en-US" b="1" dirty="0" smtClean="0">
                <a:latin typeface="Bahnschrift SemiBold" panose="020B0502040204020203" pitchFamily="34" charset="0"/>
              </a:rPr>
              <a:t>A light-emitting diode (LED) is a semiconductor light source that emits light when current flows through it.</a:t>
            </a:r>
          </a:p>
          <a:p>
            <a:endParaRPr lang="en-US" dirty="0" smtClean="0"/>
          </a:p>
          <a:p>
            <a:pPr algn="ctr"/>
            <a:r>
              <a:rPr lang="en-US" sz="2400" b="1" dirty="0" smtClean="0">
                <a:solidFill>
                  <a:srgbClr val="002060"/>
                </a:solidFill>
                <a:latin typeface="Arial Rounded MT Bold" panose="020F0704030504030204" pitchFamily="34" charset="0"/>
              </a:rPr>
              <a:t>Jumper Wires</a:t>
            </a:r>
          </a:p>
          <a:p>
            <a:endParaRPr lang="en-US" dirty="0" smtClean="0"/>
          </a:p>
          <a:p>
            <a:pPr algn="just"/>
            <a:r>
              <a:rPr lang="en-US" b="1" dirty="0">
                <a:latin typeface="Bahnschrift SemiBold" panose="020B0502040204020203" pitchFamily="34" charset="0"/>
              </a:rPr>
              <a:t>Jumper wires are simply wires that have connector pins at each end, allowing them to be used to connect two points to each other without soldering. Jumper wires are typically used with breadboards and other prototyping tools in order to make it easy to change a circuit as needed.</a:t>
            </a:r>
          </a:p>
        </p:txBody>
      </p:sp>
    </p:spTree>
    <p:extLst>
      <p:ext uri="{BB962C8B-B14F-4D97-AF65-F5344CB8AC3E}">
        <p14:creationId xmlns:p14="http://schemas.microsoft.com/office/powerpoint/2010/main" val="255678306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172130" y="666206"/>
            <a:ext cx="3866606" cy="584775"/>
          </a:xfrm>
          <a:prstGeom prst="rect">
            <a:avLst/>
          </a:prstGeom>
          <a:noFill/>
        </p:spPr>
        <p:txBody>
          <a:bodyPr wrap="square" rtlCol="0">
            <a:spAutoFit/>
          </a:bodyPr>
          <a:lstStyle/>
          <a:p>
            <a:r>
              <a:rPr lang="en-US" sz="3200" b="1" dirty="0" smtClean="0">
                <a:solidFill>
                  <a:schemeClr val="bg1">
                    <a:lumMod val="95000"/>
                    <a:lumOff val="5000"/>
                  </a:schemeClr>
                </a:solidFill>
                <a:latin typeface="Arial Rounded MT Bold" panose="020F0704030504030204" pitchFamily="34" charset="0"/>
              </a:rPr>
              <a:t>Cost Estimation</a:t>
            </a:r>
            <a:endParaRPr lang="en-US" sz="3200" b="1" dirty="0">
              <a:solidFill>
                <a:schemeClr val="bg1">
                  <a:lumMod val="95000"/>
                  <a:lumOff val="5000"/>
                </a:schemeClr>
              </a:solidFill>
              <a:latin typeface="Arial Rounded MT Bold" panose="020F0704030504030204" pitchFamily="34" charset="0"/>
            </a:endParaRPr>
          </a:p>
        </p:txBody>
      </p:sp>
      <p:graphicFrame>
        <p:nvGraphicFramePr>
          <p:cNvPr id="3" name="Table 2"/>
          <p:cNvGraphicFramePr>
            <a:graphicFrameLocks noGrp="1"/>
          </p:cNvGraphicFramePr>
          <p:nvPr>
            <p:extLst>
              <p:ext uri="{D42A27DB-BD31-4B8C-83A1-F6EECF244321}">
                <p14:modId xmlns:p14="http://schemas.microsoft.com/office/powerpoint/2010/main" val="2176455262"/>
              </p:ext>
            </p:extLst>
          </p:nvPr>
        </p:nvGraphicFramePr>
        <p:xfrm>
          <a:off x="2050868" y="1555688"/>
          <a:ext cx="8109131" cy="3053080"/>
        </p:xfrm>
        <a:graphic>
          <a:graphicData uri="http://schemas.openxmlformats.org/drawingml/2006/table">
            <a:tbl>
              <a:tblPr firstRow="1" bandRow="1">
                <a:tableStyleId>{8799B23B-EC83-4686-B30A-512413B5E67A}</a:tableStyleId>
              </a:tblPr>
              <a:tblGrid>
                <a:gridCol w="4045131">
                  <a:extLst>
                    <a:ext uri="{9D8B030D-6E8A-4147-A177-3AD203B41FA5}">
                      <a16:colId xmlns:a16="http://schemas.microsoft.com/office/drawing/2014/main" val="2055640813"/>
                    </a:ext>
                  </a:extLst>
                </a:gridCol>
                <a:gridCol w="4064000">
                  <a:extLst>
                    <a:ext uri="{9D8B030D-6E8A-4147-A177-3AD203B41FA5}">
                      <a16:colId xmlns:a16="http://schemas.microsoft.com/office/drawing/2014/main" val="3693482332"/>
                    </a:ext>
                  </a:extLst>
                </a:gridCol>
              </a:tblGrid>
              <a:tr h="370840">
                <a:tc>
                  <a:txBody>
                    <a:bodyPr/>
                    <a:lstStyle/>
                    <a:p>
                      <a:pPr algn="ctr"/>
                      <a:r>
                        <a:rPr lang="en-US" sz="2400" dirty="0" smtClean="0">
                          <a:solidFill>
                            <a:srgbClr val="002060"/>
                          </a:solidFill>
                          <a:latin typeface="Arial Rounded MT Bold" panose="020F0704030504030204" pitchFamily="34" charset="0"/>
                        </a:rPr>
                        <a:t>Product</a:t>
                      </a:r>
                      <a:endParaRPr lang="en-US" sz="2400" dirty="0">
                        <a:solidFill>
                          <a:srgbClr val="002060"/>
                        </a:solidFill>
                        <a:latin typeface="Arial Rounded MT Bold" panose="020F0704030504030204" pitchFamily="34" charset="0"/>
                      </a:endParaRPr>
                    </a:p>
                  </a:txBody>
                  <a:tcPr/>
                </a:tc>
                <a:tc>
                  <a:txBody>
                    <a:bodyPr/>
                    <a:lstStyle/>
                    <a:p>
                      <a:pPr algn="ctr"/>
                      <a:r>
                        <a:rPr lang="en-US" sz="2400" dirty="0" smtClean="0">
                          <a:solidFill>
                            <a:srgbClr val="002060"/>
                          </a:solidFill>
                          <a:latin typeface="Arial Rounded MT Bold" panose="020F0704030504030204" pitchFamily="34" charset="0"/>
                        </a:rPr>
                        <a:t>Price(Taka)</a:t>
                      </a:r>
                      <a:endParaRPr lang="en-US" sz="2400" dirty="0">
                        <a:solidFill>
                          <a:srgbClr val="002060"/>
                        </a:solidFill>
                        <a:latin typeface="Arial Rounded MT Bold" panose="020F0704030504030204" pitchFamily="34" charset="0"/>
                      </a:endParaRPr>
                    </a:p>
                  </a:txBody>
                  <a:tcPr/>
                </a:tc>
                <a:extLst>
                  <a:ext uri="{0D108BD9-81ED-4DB2-BD59-A6C34878D82A}">
                    <a16:rowId xmlns:a16="http://schemas.microsoft.com/office/drawing/2014/main" val="286534937"/>
                  </a:ext>
                </a:extLst>
              </a:tr>
              <a:tr h="370840">
                <a:tc>
                  <a:txBody>
                    <a:bodyPr/>
                    <a:lstStyle/>
                    <a:p>
                      <a:pPr algn="ctr"/>
                      <a:r>
                        <a:rPr lang="en-US" b="1" dirty="0" smtClean="0">
                          <a:solidFill>
                            <a:schemeClr val="tx2">
                              <a:lumMod val="60000"/>
                              <a:lumOff val="40000"/>
                            </a:schemeClr>
                          </a:solidFill>
                          <a:latin typeface="Bahnschrift SemiBold" panose="020B0502040204020203" pitchFamily="34" charset="0"/>
                        </a:rPr>
                        <a:t>Arduino UNO</a:t>
                      </a:r>
                      <a:endParaRPr lang="en-US" b="1" dirty="0">
                        <a:solidFill>
                          <a:schemeClr val="tx2">
                            <a:lumMod val="60000"/>
                            <a:lumOff val="40000"/>
                          </a:schemeClr>
                        </a:solidFill>
                        <a:latin typeface="Bahnschrift SemiBold" panose="020B0502040204020203" pitchFamily="34" charset="0"/>
                      </a:endParaRPr>
                    </a:p>
                  </a:txBody>
                  <a:tcPr/>
                </a:tc>
                <a:tc>
                  <a:txBody>
                    <a:bodyPr/>
                    <a:lstStyle/>
                    <a:p>
                      <a:pPr algn="ctr"/>
                      <a:r>
                        <a:rPr lang="en-US" b="1" dirty="0" smtClean="0">
                          <a:solidFill>
                            <a:schemeClr val="tx2">
                              <a:lumMod val="60000"/>
                              <a:lumOff val="40000"/>
                            </a:schemeClr>
                          </a:solidFill>
                          <a:latin typeface="Bahnschrift SemiBold" panose="020B0502040204020203" pitchFamily="34" charset="0"/>
                        </a:rPr>
                        <a:t>399</a:t>
                      </a:r>
                      <a:endParaRPr lang="en-US" b="1" dirty="0">
                        <a:solidFill>
                          <a:schemeClr val="tx2">
                            <a:lumMod val="60000"/>
                            <a:lumOff val="40000"/>
                          </a:schemeClr>
                        </a:solidFill>
                        <a:latin typeface="Bahnschrift SemiBold" panose="020B0502040204020203" pitchFamily="34" charset="0"/>
                      </a:endParaRPr>
                    </a:p>
                  </a:txBody>
                  <a:tcPr/>
                </a:tc>
                <a:extLst>
                  <a:ext uri="{0D108BD9-81ED-4DB2-BD59-A6C34878D82A}">
                    <a16:rowId xmlns:a16="http://schemas.microsoft.com/office/drawing/2014/main" val="1218515169"/>
                  </a:ext>
                </a:extLst>
              </a:tr>
              <a:tr h="370840">
                <a:tc>
                  <a:txBody>
                    <a:bodyPr/>
                    <a:lstStyle/>
                    <a:p>
                      <a:pPr algn="ctr"/>
                      <a:r>
                        <a:rPr lang="en-US" b="1" dirty="0" smtClean="0">
                          <a:solidFill>
                            <a:schemeClr val="tx2">
                              <a:lumMod val="60000"/>
                              <a:lumOff val="40000"/>
                            </a:schemeClr>
                          </a:solidFill>
                          <a:latin typeface="Bahnschrift SemiBold" panose="020B0502040204020203" pitchFamily="34" charset="0"/>
                        </a:rPr>
                        <a:t>MQ135 Sensor</a:t>
                      </a:r>
                      <a:endParaRPr lang="en-US" b="1" dirty="0">
                        <a:solidFill>
                          <a:schemeClr val="tx2">
                            <a:lumMod val="60000"/>
                            <a:lumOff val="40000"/>
                          </a:schemeClr>
                        </a:solidFill>
                        <a:latin typeface="Bahnschrift SemiBold" panose="020B0502040204020203" pitchFamily="34" charset="0"/>
                      </a:endParaRPr>
                    </a:p>
                  </a:txBody>
                  <a:tcPr/>
                </a:tc>
                <a:tc>
                  <a:txBody>
                    <a:bodyPr/>
                    <a:lstStyle/>
                    <a:p>
                      <a:pPr algn="ctr"/>
                      <a:r>
                        <a:rPr lang="en-US" b="1" dirty="0" smtClean="0">
                          <a:solidFill>
                            <a:schemeClr val="tx2">
                              <a:lumMod val="60000"/>
                              <a:lumOff val="40000"/>
                            </a:schemeClr>
                          </a:solidFill>
                          <a:latin typeface="Bahnschrift SemiBold" panose="020B0502040204020203" pitchFamily="34" charset="0"/>
                        </a:rPr>
                        <a:t>194</a:t>
                      </a:r>
                      <a:endParaRPr lang="en-US" b="1" dirty="0">
                        <a:solidFill>
                          <a:schemeClr val="tx2">
                            <a:lumMod val="60000"/>
                            <a:lumOff val="40000"/>
                          </a:schemeClr>
                        </a:solidFill>
                        <a:latin typeface="Bahnschrift SemiBold" panose="020B0502040204020203" pitchFamily="34" charset="0"/>
                      </a:endParaRPr>
                    </a:p>
                  </a:txBody>
                  <a:tcPr/>
                </a:tc>
                <a:extLst>
                  <a:ext uri="{0D108BD9-81ED-4DB2-BD59-A6C34878D82A}">
                    <a16:rowId xmlns:a16="http://schemas.microsoft.com/office/drawing/2014/main" val="1825272053"/>
                  </a:ext>
                </a:extLst>
              </a:tr>
              <a:tr h="370840">
                <a:tc>
                  <a:txBody>
                    <a:bodyPr/>
                    <a:lstStyle/>
                    <a:p>
                      <a:pPr algn="ctr"/>
                      <a:r>
                        <a:rPr lang="en-US" b="1" dirty="0" smtClean="0">
                          <a:solidFill>
                            <a:schemeClr val="tx2">
                              <a:lumMod val="60000"/>
                              <a:lumOff val="40000"/>
                            </a:schemeClr>
                          </a:solidFill>
                          <a:latin typeface="Bahnschrift SemiBold" panose="020B0502040204020203" pitchFamily="34" charset="0"/>
                        </a:rPr>
                        <a:t>16 X 2 LCD</a:t>
                      </a:r>
                      <a:endParaRPr lang="en-US" b="1" dirty="0">
                        <a:solidFill>
                          <a:schemeClr val="tx2">
                            <a:lumMod val="60000"/>
                            <a:lumOff val="40000"/>
                          </a:schemeClr>
                        </a:solidFill>
                        <a:latin typeface="Bahnschrift SemiBold" panose="020B0502040204020203" pitchFamily="34" charset="0"/>
                      </a:endParaRPr>
                    </a:p>
                  </a:txBody>
                  <a:tcPr/>
                </a:tc>
                <a:tc>
                  <a:txBody>
                    <a:bodyPr/>
                    <a:lstStyle/>
                    <a:p>
                      <a:pPr algn="ctr"/>
                      <a:r>
                        <a:rPr lang="en-US" b="1" dirty="0" smtClean="0">
                          <a:solidFill>
                            <a:schemeClr val="tx2">
                              <a:lumMod val="60000"/>
                              <a:lumOff val="40000"/>
                            </a:schemeClr>
                          </a:solidFill>
                          <a:latin typeface="Bahnschrift SemiBold" panose="020B0502040204020203" pitchFamily="34" charset="0"/>
                        </a:rPr>
                        <a:t>175</a:t>
                      </a:r>
                      <a:endParaRPr lang="en-US" b="1" dirty="0">
                        <a:solidFill>
                          <a:schemeClr val="tx2">
                            <a:lumMod val="60000"/>
                            <a:lumOff val="40000"/>
                          </a:schemeClr>
                        </a:solidFill>
                        <a:latin typeface="Bahnschrift SemiBold" panose="020B0502040204020203" pitchFamily="34" charset="0"/>
                      </a:endParaRPr>
                    </a:p>
                  </a:txBody>
                  <a:tcPr/>
                </a:tc>
                <a:extLst>
                  <a:ext uri="{0D108BD9-81ED-4DB2-BD59-A6C34878D82A}">
                    <a16:rowId xmlns:a16="http://schemas.microsoft.com/office/drawing/2014/main" val="516039073"/>
                  </a:ext>
                </a:extLst>
              </a:tr>
              <a:tr h="370840">
                <a:tc>
                  <a:txBody>
                    <a:bodyPr/>
                    <a:lstStyle/>
                    <a:p>
                      <a:pPr algn="ctr"/>
                      <a:r>
                        <a:rPr lang="en-US" b="1" dirty="0" smtClean="0">
                          <a:solidFill>
                            <a:schemeClr val="tx2">
                              <a:lumMod val="60000"/>
                              <a:lumOff val="40000"/>
                            </a:schemeClr>
                          </a:solidFill>
                          <a:latin typeface="Bahnschrift SemiBold" panose="020B0502040204020203" pitchFamily="34" charset="0"/>
                        </a:rPr>
                        <a:t>Breadboard</a:t>
                      </a:r>
                      <a:endParaRPr lang="en-US" b="1" dirty="0">
                        <a:solidFill>
                          <a:schemeClr val="tx2">
                            <a:lumMod val="60000"/>
                            <a:lumOff val="40000"/>
                          </a:schemeClr>
                        </a:solidFill>
                        <a:latin typeface="Bahnschrift SemiBold" panose="020B0502040204020203" pitchFamily="34" charset="0"/>
                      </a:endParaRPr>
                    </a:p>
                  </a:txBody>
                  <a:tcPr/>
                </a:tc>
                <a:tc>
                  <a:txBody>
                    <a:bodyPr/>
                    <a:lstStyle/>
                    <a:p>
                      <a:pPr algn="ctr"/>
                      <a:r>
                        <a:rPr lang="en-US" b="1" dirty="0" smtClean="0">
                          <a:solidFill>
                            <a:schemeClr val="tx2">
                              <a:lumMod val="60000"/>
                              <a:lumOff val="40000"/>
                            </a:schemeClr>
                          </a:solidFill>
                          <a:latin typeface="Bahnschrift SemiBold" panose="020B0502040204020203" pitchFamily="34" charset="0"/>
                        </a:rPr>
                        <a:t>80</a:t>
                      </a:r>
                      <a:endParaRPr lang="en-US" b="1" dirty="0">
                        <a:solidFill>
                          <a:schemeClr val="tx2">
                            <a:lumMod val="60000"/>
                            <a:lumOff val="40000"/>
                          </a:schemeClr>
                        </a:solidFill>
                        <a:latin typeface="Bahnschrift SemiBold" panose="020B0502040204020203" pitchFamily="34" charset="0"/>
                      </a:endParaRPr>
                    </a:p>
                  </a:txBody>
                  <a:tcPr/>
                </a:tc>
                <a:extLst>
                  <a:ext uri="{0D108BD9-81ED-4DB2-BD59-A6C34878D82A}">
                    <a16:rowId xmlns:a16="http://schemas.microsoft.com/office/drawing/2014/main" val="1176675618"/>
                  </a:ext>
                </a:extLst>
              </a:tr>
              <a:tr h="370840">
                <a:tc>
                  <a:txBody>
                    <a:bodyPr/>
                    <a:lstStyle/>
                    <a:p>
                      <a:pPr algn="ctr"/>
                      <a:r>
                        <a:rPr lang="en-US" b="1" dirty="0" smtClean="0">
                          <a:solidFill>
                            <a:schemeClr val="tx2">
                              <a:lumMod val="60000"/>
                              <a:lumOff val="40000"/>
                            </a:schemeClr>
                          </a:solidFill>
                          <a:latin typeface="Bahnschrift SemiBold" panose="020B0502040204020203" pitchFamily="34" charset="0"/>
                        </a:rPr>
                        <a:t>Jumper Wires</a:t>
                      </a:r>
                      <a:endParaRPr lang="en-US" b="1" dirty="0">
                        <a:solidFill>
                          <a:schemeClr val="tx2">
                            <a:lumMod val="60000"/>
                            <a:lumOff val="40000"/>
                          </a:schemeClr>
                        </a:solidFill>
                        <a:latin typeface="Bahnschrift SemiBold" panose="020B0502040204020203" pitchFamily="34" charset="0"/>
                      </a:endParaRPr>
                    </a:p>
                  </a:txBody>
                  <a:tcPr/>
                </a:tc>
                <a:tc>
                  <a:txBody>
                    <a:bodyPr/>
                    <a:lstStyle/>
                    <a:p>
                      <a:pPr algn="ctr"/>
                      <a:r>
                        <a:rPr lang="en-US" b="1" dirty="0" smtClean="0">
                          <a:solidFill>
                            <a:schemeClr val="tx2">
                              <a:lumMod val="60000"/>
                              <a:lumOff val="40000"/>
                            </a:schemeClr>
                          </a:solidFill>
                          <a:latin typeface="Bahnschrift SemiBold" panose="020B0502040204020203" pitchFamily="34" charset="0"/>
                        </a:rPr>
                        <a:t>90</a:t>
                      </a:r>
                      <a:endParaRPr lang="en-US" b="1" dirty="0">
                        <a:solidFill>
                          <a:schemeClr val="tx2">
                            <a:lumMod val="60000"/>
                            <a:lumOff val="40000"/>
                          </a:schemeClr>
                        </a:solidFill>
                        <a:latin typeface="Bahnschrift SemiBold" panose="020B0502040204020203" pitchFamily="34" charset="0"/>
                      </a:endParaRPr>
                    </a:p>
                  </a:txBody>
                  <a:tcPr/>
                </a:tc>
                <a:extLst>
                  <a:ext uri="{0D108BD9-81ED-4DB2-BD59-A6C34878D82A}">
                    <a16:rowId xmlns:a16="http://schemas.microsoft.com/office/drawing/2014/main" val="905389547"/>
                  </a:ext>
                </a:extLst>
              </a:tr>
              <a:tr h="370840">
                <a:tc>
                  <a:txBody>
                    <a:bodyPr/>
                    <a:lstStyle/>
                    <a:p>
                      <a:pPr algn="ctr"/>
                      <a:r>
                        <a:rPr lang="en-US" b="1" dirty="0" smtClean="0">
                          <a:solidFill>
                            <a:schemeClr val="tx2">
                              <a:lumMod val="60000"/>
                              <a:lumOff val="40000"/>
                            </a:schemeClr>
                          </a:solidFill>
                          <a:latin typeface="Bahnschrift SemiBold" panose="020B0502040204020203" pitchFamily="34" charset="0"/>
                        </a:rPr>
                        <a:t>Buzzer</a:t>
                      </a:r>
                      <a:endParaRPr lang="en-US" b="1" dirty="0">
                        <a:solidFill>
                          <a:schemeClr val="tx2">
                            <a:lumMod val="60000"/>
                            <a:lumOff val="40000"/>
                          </a:schemeClr>
                        </a:solidFill>
                        <a:latin typeface="Bahnschrift SemiBold" panose="020B0502040204020203" pitchFamily="34" charset="0"/>
                      </a:endParaRPr>
                    </a:p>
                  </a:txBody>
                  <a:tcPr/>
                </a:tc>
                <a:tc>
                  <a:txBody>
                    <a:bodyPr/>
                    <a:lstStyle/>
                    <a:p>
                      <a:pPr algn="ctr"/>
                      <a:r>
                        <a:rPr lang="en-US" b="1" dirty="0" smtClean="0">
                          <a:solidFill>
                            <a:schemeClr val="tx2">
                              <a:lumMod val="60000"/>
                              <a:lumOff val="40000"/>
                            </a:schemeClr>
                          </a:solidFill>
                          <a:latin typeface="Bahnschrift SemiBold" panose="020B0502040204020203" pitchFamily="34" charset="0"/>
                        </a:rPr>
                        <a:t>15</a:t>
                      </a:r>
                      <a:endParaRPr lang="en-US" b="1" dirty="0">
                        <a:solidFill>
                          <a:schemeClr val="tx2">
                            <a:lumMod val="60000"/>
                            <a:lumOff val="40000"/>
                          </a:schemeClr>
                        </a:solidFill>
                        <a:latin typeface="Bahnschrift SemiBold" panose="020B0502040204020203" pitchFamily="34" charset="0"/>
                      </a:endParaRPr>
                    </a:p>
                  </a:txBody>
                  <a:tcPr/>
                </a:tc>
                <a:extLst>
                  <a:ext uri="{0D108BD9-81ED-4DB2-BD59-A6C34878D82A}">
                    <a16:rowId xmlns:a16="http://schemas.microsoft.com/office/drawing/2014/main" val="808529243"/>
                  </a:ext>
                </a:extLst>
              </a:tr>
              <a:tr h="370840">
                <a:tc>
                  <a:txBody>
                    <a:bodyPr/>
                    <a:lstStyle/>
                    <a:p>
                      <a:pPr algn="ctr"/>
                      <a:r>
                        <a:rPr lang="en-US" b="1" dirty="0" smtClean="0">
                          <a:solidFill>
                            <a:schemeClr val="tx2">
                              <a:lumMod val="60000"/>
                              <a:lumOff val="40000"/>
                            </a:schemeClr>
                          </a:solidFill>
                          <a:latin typeface="Bahnschrift SemiBold" panose="020B0502040204020203" pitchFamily="34" charset="0"/>
                        </a:rPr>
                        <a:t>LED</a:t>
                      </a:r>
                      <a:endParaRPr lang="en-US" b="1" dirty="0">
                        <a:solidFill>
                          <a:schemeClr val="tx2">
                            <a:lumMod val="60000"/>
                            <a:lumOff val="40000"/>
                          </a:schemeClr>
                        </a:solidFill>
                        <a:latin typeface="Bahnschrift SemiBold" panose="020B0502040204020203" pitchFamily="34" charset="0"/>
                      </a:endParaRPr>
                    </a:p>
                  </a:txBody>
                  <a:tcPr/>
                </a:tc>
                <a:tc>
                  <a:txBody>
                    <a:bodyPr/>
                    <a:lstStyle/>
                    <a:p>
                      <a:pPr algn="ctr"/>
                      <a:r>
                        <a:rPr lang="en-US" b="1" dirty="0" smtClean="0">
                          <a:solidFill>
                            <a:schemeClr val="tx2">
                              <a:lumMod val="60000"/>
                              <a:lumOff val="40000"/>
                            </a:schemeClr>
                          </a:solidFill>
                          <a:latin typeface="Bahnschrift SemiBold" panose="020B0502040204020203" pitchFamily="34" charset="0"/>
                        </a:rPr>
                        <a:t>5</a:t>
                      </a:r>
                      <a:endParaRPr lang="en-US" b="1" dirty="0">
                        <a:solidFill>
                          <a:schemeClr val="tx2">
                            <a:lumMod val="60000"/>
                            <a:lumOff val="40000"/>
                          </a:schemeClr>
                        </a:solidFill>
                        <a:latin typeface="Bahnschrift SemiBold" panose="020B0502040204020203" pitchFamily="34" charset="0"/>
                      </a:endParaRPr>
                    </a:p>
                  </a:txBody>
                  <a:tcPr/>
                </a:tc>
                <a:extLst>
                  <a:ext uri="{0D108BD9-81ED-4DB2-BD59-A6C34878D82A}">
                    <a16:rowId xmlns:a16="http://schemas.microsoft.com/office/drawing/2014/main" val="34723541"/>
                  </a:ext>
                </a:extLst>
              </a:tr>
            </a:tbl>
          </a:graphicData>
        </a:graphic>
      </p:graphicFrame>
      <p:sp>
        <p:nvSpPr>
          <p:cNvPr id="4" name="TextBox 3"/>
          <p:cNvSpPr txBox="1"/>
          <p:nvPr/>
        </p:nvSpPr>
        <p:spPr>
          <a:xfrm>
            <a:off x="4859382" y="4913475"/>
            <a:ext cx="3788229" cy="584775"/>
          </a:xfrm>
          <a:prstGeom prst="rect">
            <a:avLst/>
          </a:prstGeom>
          <a:noFill/>
        </p:spPr>
        <p:txBody>
          <a:bodyPr wrap="square" rtlCol="0">
            <a:spAutoFit/>
          </a:bodyPr>
          <a:lstStyle/>
          <a:p>
            <a:r>
              <a:rPr lang="en-US" sz="3200" b="1" dirty="0" smtClean="0">
                <a:solidFill>
                  <a:srgbClr val="FF0000"/>
                </a:solidFill>
                <a:latin typeface="Agency FB" panose="020B0503020202020204" pitchFamily="34" charset="0"/>
              </a:rPr>
              <a:t>Total = 958 Taka</a:t>
            </a:r>
            <a:endParaRPr lang="en-US" sz="3200" b="1" dirty="0">
              <a:solidFill>
                <a:srgbClr val="FF0000"/>
              </a:solidFill>
              <a:latin typeface="Agency FB" panose="020B0503020202020204" pitchFamily="34" charset="0"/>
            </a:endParaRPr>
          </a:p>
        </p:txBody>
      </p:sp>
    </p:spTree>
    <p:extLst>
      <p:ext uri="{BB962C8B-B14F-4D97-AF65-F5344CB8AC3E}">
        <p14:creationId xmlns:p14="http://schemas.microsoft.com/office/powerpoint/2010/main" val="199177416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11680" y="1296409"/>
            <a:ext cx="8373291" cy="4673318"/>
          </a:xfrm>
          <a:prstGeom prst="rect">
            <a:avLst/>
          </a:prstGeom>
        </p:spPr>
      </p:pic>
      <p:sp>
        <p:nvSpPr>
          <p:cNvPr id="3" name="TextBox 2"/>
          <p:cNvSpPr txBox="1"/>
          <p:nvPr/>
        </p:nvSpPr>
        <p:spPr>
          <a:xfrm>
            <a:off x="4789714" y="535577"/>
            <a:ext cx="2377440" cy="584775"/>
          </a:xfrm>
          <a:prstGeom prst="rect">
            <a:avLst/>
          </a:prstGeom>
          <a:noFill/>
        </p:spPr>
        <p:txBody>
          <a:bodyPr wrap="square" rtlCol="0">
            <a:spAutoFit/>
          </a:bodyPr>
          <a:lstStyle/>
          <a:p>
            <a:r>
              <a:rPr lang="en-US" sz="3200" b="1" dirty="0" smtClean="0">
                <a:solidFill>
                  <a:srgbClr val="002060"/>
                </a:solidFill>
                <a:latin typeface="Arial Rounded MT Bold" panose="020F0704030504030204" pitchFamily="34" charset="0"/>
              </a:rPr>
              <a:t>Diagram</a:t>
            </a:r>
            <a:endParaRPr lang="en-US" sz="3200" b="1" dirty="0">
              <a:solidFill>
                <a:srgbClr val="002060"/>
              </a:solidFill>
              <a:latin typeface="Arial Rounded MT Bold" panose="020F0704030504030204" pitchFamily="34" charset="0"/>
            </a:endParaRPr>
          </a:p>
        </p:txBody>
      </p:sp>
    </p:spTree>
    <p:extLst>
      <p:ext uri="{BB962C8B-B14F-4D97-AF65-F5344CB8AC3E}">
        <p14:creationId xmlns:p14="http://schemas.microsoft.com/office/powerpoint/2010/main" val="179245463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G_756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853681" y="1685107"/>
            <a:ext cx="4336732" cy="4376057"/>
          </a:xfrm>
          <a:prstGeom prst="rect">
            <a:avLst/>
          </a:prstGeom>
        </p:spPr>
      </p:pic>
      <p:sp>
        <p:nvSpPr>
          <p:cNvPr id="3" name="TextBox 2"/>
          <p:cNvSpPr txBox="1"/>
          <p:nvPr/>
        </p:nvSpPr>
        <p:spPr>
          <a:xfrm>
            <a:off x="3735977" y="600892"/>
            <a:ext cx="4924697" cy="584775"/>
          </a:xfrm>
          <a:prstGeom prst="rect">
            <a:avLst/>
          </a:prstGeom>
          <a:noFill/>
        </p:spPr>
        <p:txBody>
          <a:bodyPr wrap="square" rtlCol="0">
            <a:spAutoFit/>
          </a:bodyPr>
          <a:lstStyle/>
          <a:p>
            <a:r>
              <a:rPr lang="en-US" sz="3200" b="1" dirty="0" smtClean="0">
                <a:solidFill>
                  <a:srgbClr val="002060"/>
                </a:solidFill>
                <a:latin typeface="Arial Rounded MT Bold" panose="020F0704030504030204" pitchFamily="34" charset="0"/>
              </a:rPr>
              <a:t>Project Representation</a:t>
            </a:r>
            <a:endParaRPr lang="en-US" sz="3200" b="1" dirty="0">
              <a:solidFill>
                <a:srgbClr val="002060"/>
              </a:solidFill>
              <a:latin typeface="Arial Rounded MT Bold" panose="020F0704030504030204" pitchFamily="34" charset="0"/>
            </a:endParaRPr>
          </a:p>
        </p:txBody>
      </p:sp>
    </p:spTree>
    <p:extLst>
      <p:ext uri="{BB962C8B-B14F-4D97-AF65-F5344CB8AC3E}">
        <p14:creationId xmlns:p14="http://schemas.microsoft.com/office/powerpoint/2010/main" val="16679180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233750" y="1476103"/>
            <a:ext cx="7680958" cy="3170099"/>
          </a:xfrm>
          <a:prstGeom prst="rect">
            <a:avLst/>
          </a:prstGeom>
          <a:noFill/>
        </p:spPr>
        <p:txBody>
          <a:bodyPr wrap="square" rtlCol="0">
            <a:spAutoFit/>
          </a:bodyPr>
          <a:lstStyle/>
          <a:p>
            <a:pPr algn="ctr"/>
            <a:r>
              <a:rPr lang="en-US" sz="2800" b="1" dirty="0" smtClean="0">
                <a:solidFill>
                  <a:srgbClr val="002060"/>
                </a:solidFill>
                <a:latin typeface="Arial Rounded MT Bold" panose="020F0704030504030204" pitchFamily="34" charset="0"/>
              </a:rPr>
              <a:t>Conclusion</a:t>
            </a:r>
          </a:p>
          <a:p>
            <a:pPr algn="ctr"/>
            <a:endParaRPr lang="en-US" sz="2800" b="1" dirty="0" smtClean="0">
              <a:solidFill>
                <a:srgbClr val="002060"/>
              </a:solidFill>
              <a:latin typeface="Arial Rounded MT Bold" panose="020F0704030504030204" pitchFamily="34" charset="0"/>
            </a:endParaRPr>
          </a:p>
          <a:p>
            <a:endParaRPr lang="en-US" dirty="0"/>
          </a:p>
          <a:p>
            <a:pPr algn="just"/>
            <a:r>
              <a:rPr lang="en-US" b="1" dirty="0">
                <a:latin typeface="Bahnschrift SemiBold" panose="020B0502040204020203" pitchFamily="34" charset="0"/>
              </a:rPr>
              <a:t>Now-a-days, there are many air pollution control systems in the market. But, they are very costly. Not every family can afford them. In contrast, our project is very cheap. To set up the entire system </a:t>
            </a:r>
            <a:r>
              <a:rPr lang="en-US" b="1" dirty="0" smtClean="0">
                <a:latin typeface="Bahnschrift SemiBold" panose="020B0502040204020203" pitchFamily="34" charset="0"/>
              </a:rPr>
              <a:t>it </a:t>
            </a:r>
            <a:r>
              <a:rPr lang="en-US" b="1" dirty="0">
                <a:latin typeface="Bahnschrift SemiBold" panose="020B0502040204020203" pitchFamily="34" charset="0"/>
              </a:rPr>
              <a:t>will just cost 958 Taka. Which is in budget range for almost every family. If we can successfully deliver the product and its benefits to everyone, then it can be a revolutionary solution to avoid air pollution.</a:t>
            </a:r>
          </a:p>
          <a:p>
            <a:endParaRPr lang="en-US" dirty="0"/>
          </a:p>
        </p:txBody>
      </p:sp>
    </p:spTree>
    <p:extLst>
      <p:ext uri="{BB962C8B-B14F-4D97-AF65-F5344CB8AC3E}">
        <p14:creationId xmlns:p14="http://schemas.microsoft.com/office/powerpoint/2010/main" val="210237023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540034" y="2599509"/>
            <a:ext cx="4872446" cy="1107996"/>
          </a:xfrm>
          <a:prstGeom prst="rect">
            <a:avLst/>
          </a:prstGeom>
          <a:noFill/>
        </p:spPr>
        <p:txBody>
          <a:bodyPr wrap="square" rtlCol="0">
            <a:spAutoFit/>
          </a:bodyPr>
          <a:lstStyle/>
          <a:p>
            <a:r>
              <a:rPr lang="en-US" sz="6600" b="1" dirty="0" smtClean="0">
                <a:solidFill>
                  <a:srgbClr val="0070C0"/>
                </a:solidFill>
                <a:latin typeface="Algerian" panose="04020705040A02060702" pitchFamily="82" charset="0"/>
              </a:rPr>
              <a:t>Thank You</a:t>
            </a:r>
            <a:endParaRPr lang="en-US" sz="6600" b="1" dirty="0">
              <a:solidFill>
                <a:srgbClr val="0070C0"/>
              </a:solidFill>
              <a:latin typeface="Algerian" panose="04020705040A02060702" pitchFamily="82" charset="0"/>
            </a:endParaRPr>
          </a:p>
        </p:txBody>
      </p:sp>
    </p:spTree>
    <p:extLst>
      <p:ext uri="{BB962C8B-B14F-4D97-AF65-F5344CB8AC3E}">
        <p14:creationId xmlns:p14="http://schemas.microsoft.com/office/powerpoint/2010/main" val="296650377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64822" y="1737360"/>
            <a:ext cx="7223761" cy="1938992"/>
          </a:xfrm>
          <a:prstGeom prst="rect">
            <a:avLst/>
          </a:prstGeom>
          <a:noFill/>
        </p:spPr>
        <p:txBody>
          <a:bodyPr wrap="square" rtlCol="0">
            <a:spAutoFit/>
          </a:bodyPr>
          <a:lstStyle/>
          <a:p>
            <a:pPr algn="ctr"/>
            <a:r>
              <a:rPr lang="en-US" sz="2000" b="1" dirty="0" smtClean="0">
                <a:solidFill>
                  <a:schemeClr val="bg2">
                    <a:lumMod val="50000"/>
                  </a:schemeClr>
                </a:solidFill>
                <a:latin typeface="Arial Rounded MT Bold" panose="020F0704030504030204" pitchFamily="34" charset="0"/>
              </a:rPr>
              <a:t>Presenting</a:t>
            </a:r>
          </a:p>
          <a:p>
            <a:pPr algn="ctr"/>
            <a:endParaRPr lang="en-US" sz="2000" b="1" dirty="0" smtClean="0">
              <a:solidFill>
                <a:schemeClr val="bg2">
                  <a:lumMod val="50000"/>
                </a:schemeClr>
              </a:solidFill>
              <a:latin typeface="Arial Rounded MT Bold" panose="020F0704030504030204" pitchFamily="34" charset="0"/>
            </a:endParaRPr>
          </a:p>
          <a:p>
            <a:pPr algn="ctr"/>
            <a:r>
              <a:rPr lang="en-US" sz="4000" b="1" dirty="0" smtClean="0">
                <a:solidFill>
                  <a:schemeClr val="bg2">
                    <a:lumMod val="50000"/>
                  </a:schemeClr>
                </a:solidFill>
                <a:latin typeface="Agency FB" panose="020B0503020202020204" pitchFamily="34" charset="0"/>
              </a:rPr>
              <a:t>Air Pollution Detection System Using Arduino UNO</a:t>
            </a:r>
            <a:endParaRPr lang="en-US" sz="4000" b="1" dirty="0">
              <a:solidFill>
                <a:schemeClr val="bg2">
                  <a:lumMod val="50000"/>
                </a:schemeClr>
              </a:solidFill>
              <a:latin typeface="Agency FB" panose="020B0503020202020204" pitchFamily="34" charset="0"/>
            </a:endParaRPr>
          </a:p>
        </p:txBody>
      </p:sp>
    </p:spTree>
    <p:extLst>
      <p:ext uri="{BB962C8B-B14F-4D97-AF65-F5344CB8AC3E}">
        <p14:creationId xmlns:p14="http://schemas.microsoft.com/office/powerpoint/2010/main" val="87097581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1705862838"/>
              </p:ext>
            </p:extLst>
          </p:nvPr>
        </p:nvGraphicFramePr>
        <p:xfrm>
          <a:off x="2985589" y="852658"/>
          <a:ext cx="6145350" cy="3982960"/>
        </p:xfrm>
        <a:graphic>
          <a:graphicData uri="http://schemas.openxmlformats.org/drawingml/2006/table">
            <a:tbl>
              <a:tblPr firstRow="1" bandRow="1">
                <a:tableStyleId>{5A111915-BE36-4E01-A7E5-04B1672EAD32}</a:tableStyleId>
              </a:tblPr>
              <a:tblGrid>
                <a:gridCol w="3072675">
                  <a:extLst>
                    <a:ext uri="{9D8B030D-6E8A-4147-A177-3AD203B41FA5}">
                      <a16:colId xmlns:a16="http://schemas.microsoft.com/office/drawing/2014/main" val="3518666533"/>
                    </a:ext>
                  </a:extLst>
                </a:gridCol>
                <a:gridCol w="3072675">
                  <a:extLst>
                    <a:ext uri="{9D8B030D-6E8A-4147-A177-3AD203B41FA5}">
                      <a16:colId xmlns:a16="http://schemas.microsoft.com/office/drawing/2014/main" val="1343364033"/>
                    </a:ext>
                  </a:extLst>
                </a:gridCol>
              </a:tblGrid>
              <a:tr h="398296">
                <a:tc>
                  <a:txBody>
                    <a:bodyPr/>
                    <a:lstStyle/>
                    <a:p>
                      <a:pPr algn="ctr"/>
                      <a:r>
                        <a:rPr lang="en-US" sz="2000" dirty="0" smtClean="0">
                          <a:latin typeface="Arial Rounded MT Bold" panose="020F0704030504030204" pitchFamily="34" charset="0"/>
                        </a:rPr>
                        <a:t>Name</a:t>
                      </a:r>
                      <a:endParaRPr lang="en-US" sz="2000" dirty="0">
                        <a:latin typeface="Arial Rounded MT Bold" panose="020F0704030504030204" pitchFamily="34" charset="0"/>
                      </a:endParaRPr>
                    </a:p>
                  </a:txBody>
                  <a:tcPr/>
                </a:tc>
                <a:tc>
                  <a:txBody>
                    <a:bodyPr/>
                    <a:lstStyle/>
                    <a:p>
                      <a:pPr algn="ctr"/>
                      <a:r>
                        <a:rPr lang="en-US" sz="2000" dirty="0" smtClean="0">
                          <a:latin typeface="Arial Rounded MT Bold" panose="020F0704030504030204" pitchFamily="34" charset="0"/>
                        </a:rPr>
                        <a:t>Id</a:t>
                      </a:r>
                      <a:endParaRPr lang="en-US" sz="2000" dirty="0">
                        <a:latin typeface="Arial Rounded MT Bold" panose="020F0704030504030204" pitchFamily="34" charset="0"/>
                      </a:endParaRPr>
                    </a:p>
                  </a:txBody>
                  <a:tcPr/>
                </a:tc>
                <a:extLst>
                  <a:ext uri="{0D108BD9-81ED-4DB2-BD59-A6C34878D82A}">
                    <a16:rowId xmlns:a16="http://schemas.microsoft.com/office/drawing/2014/main" val="2725315260"/>
                  </a:ext>
                </a:extLst>
              </a:tr>
              <a:tr h="398296">
                <a:tc>
                  <a:txBody>
                    <a:bodyPr/>
                    <a:lstStyle/>
                    <a:p>
                      <a:pPr algn="ctr"/>
                      <a:r>
                        <a:rPr lang="en-US" dirty="0" smtClean="0">
                          <a:latin typeface="Arial Rounded MT Bold" panose="020F0704030504030204" pitchFamily="34" charset="0"/>
                        </a:rPr>
                        <a:t>Hossain, </a:t>
                      </a:r>
                      <a:r>
                        <a:rPr lang="en-US" dirty="0" err="1" smtClean="0">
                          <a:latin typeface="Arial Rounded MT Bold" panose="020F0704030504030204" pitchFamily="34" charset="0"/>
                        </a:rPr>
                        <a:t>Shahriar</a:t>
                      </a:r>
                      <a:endParaRPr lang="en-US" dirty="0">
                        <a:latin typeface="Arial Rounded MT Bold" panose="020F0704030504030204" pitchFamily="34" charset="0"/>
                      </a:endParaRPr>
                    </a:p>
                  </a:txBody>
                  <a:tcPr/>
                </a:tc>
                <a:tc>
                  <a:txBody>
                    <a:bodyPr/>
                    <a:lstStyle/>
                    <a:p>
                      <a:pPr algn="ctr"/>
                      <a:r>
                        <a:rPr lang="en-US" dirty="0" smtClean="0">
                          <a:latin typeface="Arial Rounded MT Bold" panose="020F0704030504030204" pitchFamily="34" charset="0"/>
                        </a:rPr>
                        <a:t>17-34702-2</a:t>
                      </a:r>
                      <a:endParaRPr lang="en-US" dirty="0">
                        <a:latin typeface="Arial Rounded MT Bold" panose="020F0704030504030204" pitchFamily="34" charset="0"/>
                      </a:endParaRPr>
                    </a:p>
                  </a:txBody>
                  <a:tcPr/>
                </a:tc>
                <a:extLst>
                  <a:ext uri="{0D108BD9-81ED-4DB2-BD59-A6C34878D82A}">
                    <a16:rowId xmlns:a16="http://schemas.microsoft.com/office/drawing/2014/main" val="3471077623"/>
                  </a:ext>
                </a:extLst>
              </a:tr>
              <a:tr h="398296">
                <a:tc>
                  <a:txBody>
                    <a:bodyPr/>
                    <a:lstStyle/>
                    <a:p>
                      <a:pPr algn="ctr"/>
                      <a:r>
                        <a:rPr lang="en-US" dirty="0" err="1" smtClean="0">
                          <a:latin typeface="Arial Rounded MT Bold" panose="020F0704030504030204" pitchFamily="34" charset="0"/>
                        </a:rPr>
                        <a:t>Himi</a:t>
                      </a:r>
                      <a:r>
                        <a:rPr lang="en-US" dirty="0" smtClean="0">
                          <a:latin typeface="Arial Rounded MT Bold" panose="020F0704030504030204" pitchFamily="34" charset="0"/>
                        </a:rPr>
                        <a:t>, </a:t>
                      </a:r>
                      <a:r>
                        <a:rPr lang="en-US" dirty="0" err="1" smtClean="0">
                          <a:latin typeface="Arial Rounded MT Bold" panose="020F0704030504030204" pitchFamily="34" charset="0"/>
                        </a:rPr>
                        <a:t>Humayra</a:t>
                      </a:r>
                      <a:endParaRPr lang="en-US" dirty="0">
                        <a:latin typeface="Arial Rounded MT Bold" panose="020F0704030504030204" pitchFamily="34" charset="0"/>
                      </a:endParaRPr>
                    </a:p>
                  </a:txBody>
                  <a:tcPr/>
                </a:tc>
                <a:tc>
                  <a:txBody>
                    <a:bodyPr/>
                    <a:lstStyle/>
                    <a:p>
                      <a:pPr algn="ctr"/>
                      <a:r>
                        <a:rPr lang="en-US" dirty="0" smtClean="0">
                          <a:latin typeface="Arial Rounded MT Bold" panose="020F0704030504030204" pitchFamily="34" charset="0"/>
                        </a:rPr>
                        <a:t>17-34572-2</a:t>
                      </a:r>
                      <a:endParaRPr lang="en-US" dirty="0">
                        <a:latin typeface="Arial Rounded MT Bold" panose="020F0704030504030204" pitchFamily="34" charset="0"/>
                      </a:endParaRPr>
                    </a:p>
                  </a:txBody>
                  <a:tcPr/>
                </a:tc>
                <a:extLst>
                  <a:ext uri="{0D108BD9-81ED-4DB2-BD59-A6C34878D82A}">
                    <a16:rowId xmlns:a16="http://schemas.microsoft.com/office/drawing/2014/main" val="416751157"/>
                  </a:ext>
                </a:extLst>
              </a:tr>
              <a:tr h="398296">
                <a:tc>
                  <a:txBody>
                    <a:bodyPr/>
                    <a:lstStyle/>
                    <a:p>
                      <a:pPr algn="ctr"/>
                      <a:r>
                        <a:rPr lang="en-US" dirty="0" err="1" smtClean="0">
                          <a:latin typeface="Arial Rounded MT Bold" panose="020F0704030504030204" pitchFamily="34" charset="0"/>
                        </a:rPr>
                        <a:t>Zannat</a:t>
                      </a:r>
                      <a:r>
                        <a:rPr lang="en-US" dirty="0" smtClean="0">
                          <a:latin typeface="Arial Rounded MT Bold" panose="020F0704030504030204" pitchFamily="34" charset="0"/>
                        </a:rPr>
                        <a:t>, </a:t>
                      </a:r>
                      <a:r>
                        <a:rPr lang="en-US" dirty="0" err="1" smtClean="0">
                          <a:latin typeface="Arial Rounded MT Bold" panose="020F0704030504030204" pitchFamily="34" charset="0"/>
                        </a:rPr>
                        <a:t>Tajkurun</a:t>
                      </a:r>
                      <a:endParaRPr lang="en-US" dirty="0">
                        <a:latin typeface="Arial Rounded MT Bold" panose="020F0704030504030204" pitchFamily="34" charset="0"/>
                      </a:endParaRPr>
                    </a:p>
                  </a:txBody>
                  <a:tcPr/>
                </a:tc>
                <a:tc>
                  <a:txBody>
                    <a:bodyPr/>
                    <a:lstStyle/>
                    <a:p>
                      <a:pPr algn="ctr"/>
                      <a:r>
                        <a:rPr lang="en-US" dirty="0" smtClean="0">
                          <a:latin typeface="Arial Rounded MT Bold" panose="020F0704030504030204" pitchFamily="34" charset="0"/>
                        </a:rPr>
                        <a:t>17-34345-1</a:t>
                      </a:r>
                      <a:endParaRPr lang="en-US" dirty="0">
                        <a:latin typeface="Arial Rounded MT Bold" panose="020F0704030504030204" pitchFamily="34" charset="0"/>
                      </a:endParaRPr>
                    </a:p>
                  </a:txBody>
                  <a:tcPr/>
                </a:tc>
                <a:extLst>
                  <a:ext uri="{0D108BD9-81ED-4DB2-BD59-A6C34878D82A}">
                    <a16:rowId xmlns:a16="http://schemas.microsoft.com/office/drawing/2014/main" val="2251980073"/>
                  </a:ext>
                </a:extLst>
              </a:tr>
              <a:tr h="398296">
                <a:tc>
                  <a:txBody>
                    <a:bodyPr/>
                    <a:lstStyle/>
                    <a:p>
                      <a:pPr algn="ctr"/>
                      <a:r>
                        <a:rPr lang="en-US" dirty="0" smtClean="0">
                          <a:latin typeface="Arial Rounded MT Bold" panose="020F0704030504030204" pitchFamily="34" charset="0"/>
                        </a:rPr>
                        <a:t>Islam, Md. </a:t>
                      </a:r>
                      <a:r>
                        <a:rPr lang="en-US" dirty="0" err="1" smtClean="0">
                          <a:latin typeface="Arial Rounded MT Bold" panose="020F0704030504030204" pitchFamily="34" charset="0"/>
                        </a:rPr>
                        <a:t>Anik</a:t>
                      </a:r>
                      <a:endParaRPr lang="en-US" dirty="0">
                        <a:latin typeface="Arial Rounded MT Bold" panose="020F0704030504030204" pitchFamily="34" charset="0"/>
                      </a:endParaRPr>
                    </a:p>
                  </a:txBody>
                  <a:tcPr/>
                </a:tc>
                <a:tc>
                  <a:txBody>
                    <a:bodyPr/>
                    <a:lstStyle/>
                    <a:p>
                      <a:pPr algn="ctr"/>
                      <a:r>
                        <a:rPr lang="en-US" dirty="0" smtClean="0">
                          <a:latin typeface="Arial Rounded MT Bold" panose="020F0704030504030204" pitchFamily="34" charset="0"/>
                        </a:rPr>
                        <a:t>17-33459-1</a:t>
                      </a:r>
                      <a:endParaRPr lang="en-US" dirty="0">
                        <a:latin typeface="Arial Rounded MT Bold" panose="020F0704030504030204" pitchFamily="34" charset="0"/>
                      </a:endParaRPr>
                    </a:p>
                  </a:txBody>
                  <a:tcPr/>
                </a:tc>
                <a:extLst>
                  <a:ext uri="{0D108BD9-81ED-4DB2-BD59-A6C34878D82A}">
                    <a16:rowId xmlns:a16="http://schemas.microsoft.com/office/drawing/2014/main" val="3586099661"/>
                  </a:ext>
                </a:extLst>
              </a:tr>
              <a:tr h="398296">
                <a:tc>
                  <a:txBody>
                    <a:bodyPr/>
                    <a:lstStyle/>
                    <a:p>
                      <a:pPr algn="ctr"/>
                      <a:r>
                        <a:rPr lang="en-US" dirty="0" err="1" smtClean="0">
                          <a:latin typeface="Arial Rounded MT Bold" panose="020F0704030504030204" pitchFamily="34" charset="0"/>
                        </a:rPr>
                        <a:t>Shahid</a:t>
                      </a:r>
                      <a:r>
                        <a:rPr lang="en-US" dirty="0" smtClean="0">
                          <a:latin typeface="Arial Rounded MT Bold" panose="020F0704030504030204" pitchFamily="34" charset="0"/>
                        </a:rPr>
                        <a:t>, Imran </a:t>
                      </a:r>
                      <a:r>
                        <a:rPr lang="en-US" dirty="0" err="1" smtClean="0">
                          <a:latin typeface="Arial Rounded MT Bold" panose="020F0704030504030204" pitchFamily="34" charset="0"/>
                        </a:rPr>
                        <a:t>Ush</a:t>
                      </a:r>
                      <a:endParaRPr lang="en-US" dirty="0">
                        <a:latin typeface="Arial Rounded MT Bold" panose="020F0704030504030204" pitchFamily="34" charset="0"/>
                      </a:endParaRPr>
                    </a:p>
                  </a:txBody>
                  <a:tcPr/>
                </a:tc>
                <a:tc>
                  <a:txBody>
                    <a:bodyPr/>
                    <a:lstStyle/>
                    <a:p>
                      <a:pPr algn="ctr"/>
                      <a:r>
                        <a:rPr lang="en-US" dirty="0" smtClean="0">
                          <a:latin typeface="Arial Rounded MT Bold" panose="020F0704030504030204" pitchFamily="34" charset="0"/>
                        </a:rPr>
                        <a:t>18-37307-1</a:t>
                      </a:r>
                      <a:endParaRPr lang="en-US" dirty="0">
                        <a:latin typeface="Arial Rounded MT Bold" panose="020F0704030504030204" pitchFamily="34" charset="0"/>
                      </a:endParaRPr>
                    </a:p>
                  </a:txBody>
                  <a:tcPr/>
                </a:tc>
                <a:extLst>
                  <a:ext uri="{0D108BD9-81ED-4DB2-BD59-A6C34878D82A}">
                    <a16:rowId xmlns:a16="http://schemas.microsoft.com/office/drawing/2014/main" val="830941567"/>
                  </a:ext>
                </a:extLst>
              </a:tr>
              <a:tr h="398296">
                <a:tc>
                  <a:txBody>
                    <a:bodyPr/>
                    <a:lstStyle/>
                    <a:p>
                      <a:pPr algn="ctr"/>
                      <a:r>
                        <a:rPr lang="en-US" dirty="0" err="1" smtClean="0">
                          <a:latin typeface="Arial Rounded MT Bold" panose="020F0704030504030204" pitchFamily="34" charset="0"/>
                        </a:rPr>
                        <a:t>Hridoy</a:t>
                      </a:r>
                      <a:r>
                        <a:rPr lang="en-US" dirty="0" smtClean="0">
                          <a:latin typeface="Arial Rounded MT Bold" panose="020F0704030504030204" pitchFamily="34" charset="0"/>
                        </a:rPr>
                        <a:t>, Abdullah Al</a:t>
                      </a:r>
                      <a:r>
                        <a:rPr lang="en-US" baseline="0" dirty="0" smtClean="0">
                          <a:latin typeface="Arial Rounded MT Bold" panose="020F0704030504030204" pitchFamily="34" charset="0"/>
                        </a:rPr>
                        <a:t> Ahsan</a:t>
                      </a:r>
                      <a:endParaRPr lang="en-US" dirty="0">
                        <a:latin typeface="Arial Rounded MT Bold" panose="020F0704030504030204" pitchFamily="34" charset="0"/>
                      </a:endParaRPr>
                    </a:p>
                  </a:txBody>
                  <a:tcPr/>
                </a:tc>
                <a:tc>
                  <a:txBody>
                    <a:bodyPr/>
                    <a:lstStyle/>
                    <a:p>
                      <a:pPr algn="ctr"/>
                      <a:r>
                        <a:rPr lang="en-US" dirty="0" smtClean="0">
                          <a:latin typeface="Arial Rounded MT Bold" panose="020F0704030504030204" pitchFamily="34" charset="0"/>
                        </a:rPr>
                        <a:t>17-35682-3</a:t>
                      </a:r>
                      <a:endParaRPr lang="en-US" dirty="0">
                        <a:latin typeface="Arial Rounded MT Bold" panose="020F0704030504030204" pitchFamily="34" charset="0"/>
                      </a:endParaRPr>
                    </a:p>
                  </a:txBody>
                  <a:tcPr/>
                </a:tc>
                <a:extLst>
                  <a:ext uri="{0D108BD9-81ED-4DB2-BD59-A6C34878D82A}">
                    <a16:rowId xmlns:a16="http://schemas.microsoft.com/office/drawing/2014/main" val="3226359062"/>
                  </a:ext>
                </a:extLst>
              </a:tr>
              <a:tr h="398296">
                <a:tc>
                  <a:txBody>
                    <a:bodyPr/>
                    <a:lstStyle/>
                    <a:p>
                      <a:pPr algn="ctr"/>
                      <a:r>
                        <a:rPr lang="en-US" dirty="0" smtClean="0">
                          <a:latin typeface="Arial Rounded MT Bold" panose="020F0704030504030204" pitchFamily="34" charset="0"/>
                        </a:rPr>
                        <a:t>Md. </a:t>
                      </a:r>
                      <a:r>
                        <a:rPr lang="en-US" dirty="0" err="1" smtClean="0">
                          <a:latin typeface="Arial Rounded MT Bold" panose="020F0704030504030204" pitchFamily="34" charset="0"/>
                        </a:rPr>
                        <a:t>Asadujaman</a:t>
                      </a:r>
                      <a:endParaRPr lang="en-US" dirty="0">
                        <a:latin typeface="Arial Rounded MT Bold" panose="020F0704030504030204" pitchFamily="34" charset="0"/>
                      </a:endParaRPr>
                    </a:p>
                  </a:txBody>
                  <a:tcPr/>
                </a:tc>
                <a:tc>
                  <a:txBody>
                    <a:bodyPr/>
                    <a:lstStyle/>
                    <a:p>
                      <a:pPr algn="ctr"/>
                      <a:r>
                        <a:rPr lang="en-US" dirty="0" smtClean="0">
                          <a:latin typeface="Arial Rounded MT Bold" panose="020F0704030504030204" pitchFamily="34" charset="0"/>
                        </a:rPr>
                        <a:t>16-32537-2</a:t>
                      </a:r>
                      <a:endParaRPr lang="en-US" dirty="0">
                        <a:latin typeface="Arial Rounded MT Bold" panose="020F0704030504030204" pitchFamily="34" charset="0"/>
                      </a:endParaRPr>
                    </a:p>
                  </a:txBody>
                  <a:tcPr/>
                </a:tc>
                <a:extLst>
                  <a:ext uri="{0D108BD9-81ED-4DB2-BD59-A6C34878D82A}">
                    <a16:rowId xmlns:a16="http://schemas.microsoft.com/office/drawing/2014/main" val="3800376280"/>
                  </a:ext>
                </a:extLst>
              </a:tr>
              <a:tr h="398296">
                <a:tc>
                  <a:txBody>
                    <a:bodyPr/>
                    <a:lstStyle/>
                    <a:p>
                      <a:pPr algn="ctr"/>
                      <a:r>
                        <a:rPr lang="en-US" dirty="0" smtClean="0">
                          <a:latin typeface="Arial Rounded MT Bold" panose="020F0704030504030204" pitchFamily="34" charset="0"/>
                        </a:rPr>
                        <a:t>Hasan, </a:t>
                      </a:r>
                      <a:r>
                        <a:rPr lang="en-US" dirty="0" err="1" smtClean="0">
                          <a:latin typeface="Arial Rounded MT Bold" panose="020F0704030504030204" pitchFamily="34" charset="0"/>
                        </a:rPr>
                        <a:t>Morad</a:t>
                      </a:r>
                      <a:endParaRPr lang="en-US" dirty="0">
                        <a:latin typeface="Arial Rounded MT Bold" panose="020F0704030504030204" pitchFamily="34" charset="0"/>
                      </a:endParaRPr>
                    </a:p>
                  </a:txBody>
                  <a:tcPr/>
                </a:tc>
                <a:tc>
                  <a:txBody>
                    <a:bodyPr/>
                    <a:lstStyle/>
                    <a:p>
                      <a:pPr algn="ctr"/>
                      <a:r>
                        <a:rPr lang="en-US" dirty="0" smtClean="0">
                          <a:latin typeface="Arial Rounded MT Bold" panose="020F0704030504030204" pitchFamily="34" charset="0"/>
                        </a:rPr>
                        <a:t>17-35566-3</a:t>
                      </a:r>
                      <a:endParaRPr lang="en-US" dirty="0">
                        <a:latin typeface="Arial Rounded MT Bold" panose="020F0704030504030204" pitchFamily="34" charset="0"/>
                      </a:endParaRPr>
                    </a:p>
                  </a:txBody>
                  <a:tcPr/>
                </a:tc>
                <a:extLst>
                  <a:ext uri="{0D108BD9-81ED-4DB2-BD59-A6C34878D82A}">
                    <a16:rowId xmlns:a16="http://schemas.microsoft.com/office/drawing/2014/main" val="1499264712"/>
                  </a:ext>
                </a:extLst>
              </a:tr>
              <a:tr h="398296">
                <a:tc>
                  <a:txBody>
                    <a:bodyPr/>
                    <a:lstStyle/>
                    <a:p>
                      <a:pPr algn="ctr"/>
                      <a:r>
                        <a:rPr lang="en-US" dirty="0" err="1" smtClean="0">
                          <a:latin typeface="Arial Rounded MT Bold" panose="020F0704030504030204" pitchFamily="34" charset="0"/>
                        </a:rPr>
                        <a:t>Kabir</a:t>
                      </a:r>
                      <a:r>
                        <a:rPr lang="en-US" dirty="0" smtClean="0">
                          <a:latin typeface="Arial Rounded MT Bold" panose="020F0704030504030204" pitchFamily="34" charset="0"/>
                        </a:rPr>
                        <a:t>, </a:t>
                      </a:r>
                      <a:r>
                        <a:rPr lang="en-US" dirty="0" err="1" smtClean="0">
                          <a:latin typeface="Arial Rounded MT Bold" panose="020F0704030504030204" pitchFamily="34" charset="0"/>
                        </a:rPr>
                        <a:t>Daiyan</a:t>
                      </a:r>
                      <a:endParaRPr lang="en-US" dirty="0">
                        <a:latin typeface="Arial Rounded MT Bold" panose="020F0704030504030204" pitchFamily="34" charset="0"/>
                      </a:endParaRPr>
                    </a:p>
                  </a:txBody>
                  <a:tcPr/>
                </a:tc>
                <a:tc>
                  <a:txBody>
                    <a:bodyPr/>
                    <a:lstStyle/>
                    <a:p>
                      <a:pPr algn="ctr"/>
                      <a:r>
                        <a:rPr lang="en-US" dirty="0" smtClean="0">
                          <a:latin typeface="Arial Rounded MT Bold" panose="020F0704030504030204" pitchFamily="34" charset="0"/>
                        </a:rPr>
                        <a:t>18-37507-1</a:t>
                      </a:r>
                      <a:endParaRPr lang="en-US" dirty="0">
                        <a:latin typeface="Arial Rounded MT Bold" panose="020F0704030504030204" pitchFamily="34" charset="0"/>
                      </a:endParaRPr>
                    </a:p>
                  </a:txBody>
                  <a:tcPr/>
                </a:tc>
                <a:extLst>
                  <a:ext uri="{0D108BD9-81ED-4DB2-BD59-A6C34878D82A}">
                    <a16:rowId xmlns:a16="http://schemas.microsoft.com/office/drawing/2014/main" val="4054422619"/>
                  </a:ext>
                </a:extLst>
              </a:tr>
            </a:tbl>
          </a:graphicData>
        </a:graphic>
      </p:graphicFrame>
      <p:sp>
        <p:nvSpPr>
          <p:cNvPr id="4" name="TextBox 3"/>
          <p:cNvSpPr txBox="1"/>
          <p:nvPr/>
        </p:nvSpPr>
        <p:spPr>
          <a:xfrm>
            <a:off x="4443185" y="5185954"/>
            <a:ext cx="3644537" cy="738664"/>
          </a:xfrm>
          <a:prstGeom prst="rect">
            <a:avLst/>
          </a:prstGeom>
          <a:noFill/>
        </p:spPr>
        <p:txBody>
          <a:bodyPr wrap="square" rtlCol="0">
            <a:spAutoFit/>
          </a:bodyPr>
          <a:lstStyle/>
          <a:p>
            <a:pPr algn="ctr"/>
            <a:r>
              <a:rPr lang="en-US" b="1" dirty="0" smtClean="0">
                <a:solidFill>
                  <a:schemeClr val="bg1">
                    <a:lumMod val="95000"/>
                    <a:lumOff val="5000"/>
                  </a:schemeClr>
                </a:solidFill>
                <a:latin typeface="Arial Rounded MT Bold" panose="020F0704030504030204" pitchFamily="34" charset="0"/>
              </a:rPr>
              <a:t>Presented to</a:t>
            </a:r>
          </a:p>
          <a:p>
            <a:pPr algn="ctr"/>
            <a:r>
              <a:rPr lang="en-US" sz="2400" b="1" dirty="0" err="1" smtClean="0">
                <a:latin typeface="Arial Rounded MT Bold" panose="020F0704030504030204" pitchFamily="34" charset="0"/>
              </a:rPr>
              <a:t>Sujan</a:t>
            </a:r>
            <a:r>
              <a:rPr lang="en-US" sz="2400" b="1" dirty="0" smtClean="0">
                <a:latin typeface="Arial Rounded MT Bold" panose="020F0704030504030204" pitchFamily="34" charset="0"/>
              </a:rPr>
              <a:t> </a:t>
            </a:r>
            <a:r>
              <a:rPr lang="en-US" sz="2400" b="1" dirty="0" err="1" smtClean="0">
                <a:latin typeface="Arial Rounded MT Bold" panose="020F0704030504030204" pitchFamily="34" charset="0"/>
              </a:rPr>
              <a:t>Howlader</a:t>
            </a:r>
            <a:endParaRPr lang="en-US" sz="2400" b="1" dirty="0">
              <a:latin typeface="Arial Rounded MT Bold" panose="020F0704030504030204" pitchFamily="34" charset="0"/>
            </a:endParaRPr>
          </a:p>
        </p:txBody>
      </p:sp>
      <p:sp>
        <p:nvSpPr>
          <p:cNvPr id="5" name="TextBox 4"/>
          <p:cNvSpPr txBox="1"/>
          <p:nvPr/>
        </p:nvSpPr>
        <p:spPr>
          <a:xfrm>
            <a:off x="5333275" y="329538"/>
            <a:ext cx="1864359" cy="400110"/>
          </a:xfrm>
          <a:prstGeom prst="rect">
            <a:avLst/>
          </a:prstGeom>
          <a:noFill/>
        </p:spPr>
        <p:txBody>
          <a:bodyPr wrap="square" rtlCol="0">
            <a:spAutoFit/>
          </a:bodyPr>
          <a:lstStyle/>
          <a:p>
            <a:r>
              <a:rPr lang="en-US" sz="2000" b="1" dirty="0" smtClean="0">
                <a:solidFill>
                  <a:schemeClr val="bg1">
                    <a:lumMod val="95000"/>
                    <a:lumOff val="5000"/>
                  </a:schemeClr>
                </a:solidFill>
                <a:latin typeface="Arial Rounded MT Bold" panose="020F0704030504030204" pitchFamily="34" charset="0"/>
              </a:rPr>
              <a:t>Presented by</a:t>
            </a:r>
            <a:endParaRPr lang="en-US" sz="2000" b="1" dirty="0">
              <a:solidFill>
                <a:schemeClr val="bg1">
                  <a:lumMod val="95000"/>
                  <a:lumOff val="5000"/>
                </a:schemeClr>
              </a:solidFill>
              <a:latin typeface="Arial Rounded MT Bold" panose="020F0704030504030204" pitchFamily="34" charset="0"/>
            </a:endParaRPr>
          </a:p>
        </p:txBody>
      </p:sp>
    </p:spTree>
    <p:extLst>
      <p:ext uri="{BB962C8B-B14F-4D97-AF65-F5344CB8AC3E}">
        <p14:creationId xmlns:p14="http://schemas.microsoft.com/office/powerpoint/2010/main" val="278036965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998616" y="1110343"/>
            <a:ext cx="8386355" cy="3170099"/>
          </a:xfrm>
          <a:prstGeom prst="rect">
            <a:avLst/>
          </a:prstGeom>
          <a:noFill/>
        </p:spPr>
        <p:txBody>
          <a:bodyPr wrap="square" rtlCol="0">
            <a:spAutoFit/>
          </a:bodyPr>
          <a:lstStyle/>
          <a:p>
            <a:pPr algn="ctr"/>
            <a:r>
              <a:rPr lang="en-US" sz="4000" b="1" dirty="0" smtClean="0">
                <a:solidFill>
                  <a:schemeClr val="bg2">
                    <a:lumMod val="50000"/>
                  </a:schemeClr>
                </a:solidFill>
                <a:latin typeface="Arial Rounded MT Bold" panose="020F0704030504030204" pitchFamily="34" charset="0"/>
              </a:rPr>
              <a:t>Introduction</a:t>
            </a:r>
          </a:p>
          <a:p>
            <a:pPr algn="ctr"/>
            <a:endParaRPr lang="en-US" sz="4000" b="1" dirty="0" smtClean="0">
              <a:solidFill>
                <a:schemeClr val="bg2">
                  <a:lumMod val="50000"/>
                </a:schemeClr>
              </a:solidFill>
              <a:latin typeface="Arial Rounded MT Bold" panose="020F0704030504030204" pitchFamily="34" charset="0"/>
            </a:endParaRPr>
          </a:p>
          <a:p>
            <a:pPr algn="just"/>
            <a:r>
              <a:rPr lang="en-US" sz="2000" b="1" dirty="0">
                <a:latin typeface="Bahnschrift SemiBold" panose="020B0502040204020203" pitchFamily="34" charset="0"/>
              </a:rPr>
              <a:t>Air pollution is one of the major reason of many diseases. In this current situation, air pollution is increasing but we cannot notice because we are used to with this pollution. So we want to work in this topic for detecting polluted air. By working on this topic we can detect polluted air and can reduce the pollution so that we can stay safe from air pollution and also we can keep our environment better.</a:t>
            </a:r>
          </a:p>
        </p:txBody>
      </p:sp>
    </p:spTree>
    <p:extLst>
      <p:ext uri="{BB962C8B-B14F-4D97-AF65-F5344CB8AC3E}">
        <p14:creationId xmlns:p14="http://schemas.microsoft.com/office/powerpoint/2010/main" val="52646745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528354" y="1580606"/>
            <a:ext cx="8712925" cy="2677656"/>
          </a:xfrm>
          <a:prstGeom prst="rect">
            <a:avLst/>
          </a:prstGeom>
          <a:noFill/>
        </p:spPr>
        <p:txBody>
          <a:bodyPr wrap="square" rtlCol="0">
            <a:spAutoFit/>
          </a:bodyPr>
          <a:lstStyle/>
          <a:p>
            <a:pPr algn="ctr"/>
            <a:r>
              <a:rPr lang="en-US" sz="3200" b="1" dirty="0" smtClean="0">
                <a:solidFill>
                  <a:srgbClr val="002060"/>
                </a:solidFill>
                <a:latin typeface="Arial Rounded MT Bold" panose="020F0704030504030204" pitchFamily="34" charset="0"/>
              </a:rPr>
              <a:t>Motivation</a:t>
            </a:r>
          </a:p>
          <a:p>
            <a:pPr algn="ctr"/>
            <a:endParaRPr lang="en-US" sz="3200" b="1" dirty="0">
              <a:solidFill>
                <a:srgbClr val="002060"/>
              </a:solidFill>
              <a:latin typeface="Arial Rounded MT Bold" panose="020F0704030504030204" pitchFamily="34" charset="0"/>
            </a:endParaRPr>
          </a:p>
          <a:p>
            <a:pPr algn="ctr"/>
            <a:endParaRPr lang="en-US" sz="3200" b="1" dirty="0" smtClean="0">
              <a:solidFill>
                <a:srgbClr val="002060"/>
              </a:solidFill>
              <a:latin typeface="Arial Rounded MT Bold" panose="020F0704030504030204" pitchFamily="34" charset="0"/>
            </a:endParaRPr>
          </a:p>
          <a:p>
            <a:endParaRPr lang="en-US" dirty="0"/>
          </a:p>
          <a:p>
            <a:pPr algn="just"/>
            <a:r>
              <a:rPr lang="en-US" b="1" smtClean="0">
                <a:latin typeface="Bahnschrift SemiBold" panose="020B0502040204020203" pitchFamily="34" charset="0"/>
              </a:rPr>
              <a:t>We </a:t>
            </a:r>
            <a:r>
              <a:rPr lang="en-US" b="1" smtClean="0">
                <a:latin typeface="Bahnschrift SemiBold" panose="020B0502040204020203" pitchFamily="34" charset="0"/>
              </a:rPr>
              <a:t>live </a:t>
            </a:r>
            <a:r>
              <a:rPr lang="en-US" b="1" dirty="0" smtClean="0">
                <a:latin typeface="Bahnschrift SemiBold" panose="020B0502040204020203" pitchFamily="34" charset="0"/>
              </a:rPr>
              <a:t>in a country where treatment is not quite well. If we can at least stop one reason of sickness then it can affect the society very positively. That is why we choose this site. And, air is the main reason of sickness, so, we decided to work with it.</a:t>
            </a:r>
            <a:endParaRPr lang="en-US" b="1" dirty="0">
              <a:latin typeface="Bahnschrift SemiBold" panose="020B0502040204020203" pitchFamily="34" charset="0"/>
            </a:endParaRPr>
          </a:p>
        </p:txBody>
      </p:sp>
    </p:spTree>
    <p:extLst>
      <p:ext uri="{BB962C8B-B14F-4D97-AF65-F5344CB8AC3E}">
        <p14:creationId xmlns:p14="http://schemas.microsoft.com/office/powerpoint/2010/main" val="27256412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77884" y="1985554"/>
            <a:ext cx="6662058" cy="2123658"/>
          </a:xfrm>
          <a:prstGeom prst="rect">
            <a:avLst/>
          </a:prstGeom>
          <a:noFill/>
        </p:spPr>
        <p:txBody>
          <a:bodyPr wrap="square" rtlCol="0">
            <a:spAutoFit/>
          </a:bodyPr>
          <a:lstStyle/>
          <a:p>
            <a:pPr algn="ctr"/>
            <a:r>
              <a:rPr lang="en-US" sz="4400" b="1" dirty="0" smtClean="0">
                <a:solidFill>
                  <a:schemeClr val="bg2">
                    <a:lumMod val="50000"/>
                  </a:schemeClr>
                </a:solidFill>
                <a:latin typeface="Arial Rounded MT Bold" panose="020F0704030504030204" pitchFamily="34" charset="0"/>
              </a:rPr>
              <a:t>Equipment </a:t>
            </a:r>
          </a:p>
          <a:p>
            <a:pPr algn="ctr"/>
            <a:r>
              <a:rPr lang="en-US" sz="4400" b="1" dirty="0" smtClean="0">
                <a:solidFill>
                  <a:schemeClr val="bg2">
                    <a:lumMod val="50000"/>
                  </a:schemeClr>
                </a:solidFill>
                <a:latin typeface="Arial Rounded MT Bold" panose="020F0704030504030204" pitchFamily="34" charset="0"/>
              </a:rPr>
              <a:t>For </a:t>
            </a:r>
          </a:p>
          <a:p>
            <a:pPr algn="ctr"/>
            <a:r>
              <a:rPr lang="en-US" sz="4400" b="1" dirty="0" smtClean="0">
                <a:solidFill>
                  <a:schemeClr val="bg2">
                    <a:lumMod val="50000"/>
                  </a:schemeClr>
                </a:solidFill>
                <a:latin typeface="Arial Rounded MT Bold" panose="020F0704030504030204" pitchFamily="34" charset="0"/>
              </a:rPr>
              <a:t>This Project</a:t>
            </a:r>
            <a:endParaRPr lang="en-US" sz="4400" b="1" dirty="0">
              <a:solidFill>
                <a:schemeClr val="bg2">
                  <a:lumMod val="50000"/>
                </a:schemeClr>
              </a:solidFill>
              <a:latin typeface="Arial Rounded MT Bold" panose="020F0704030504030204" pitchFamily="34" charset="0"/>
            </a:endParaRPr>
          </a:p>
        </p:txBody>
      </p:sp>
    </p:spTree>
    <p:extLst>
      <p:ext uri="{BB962C8B-B14F-4D97-AF65-F5344CB8AC3E}">
        <p14:creationId xmlns:p14="http://schemas.microsoft.com/office/powerpoint/2010/main" val="160308967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26028" y="1097280"/>
            <a:ext cx="4138749" cy="3487783"/>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74673" y="1097280"/>
            <a:ext cx="4493079" cy="3487783"/>
          </a:xfrm>
          <a:prstGeom prst="rect">
            <a:avLst/>
          </a:prstGeom>
        </p:spPr>
      </p:pic>
      <p:sp>
        <p:nvSpPr>
          <p:cNvPr id="4" name="TextBox 3"/>
          <p:cNvSpPr txBox="1"/>
          <p:nvPr/>
        </p:nvSpPr>
        <p:spPr>
          <a:xfrm>
            <a:off x="2228304" y="4924697"/>
            <a:ext cx="2534195" cy="461665"/>
          </a:xfrm>
          <a:prstGeom prst="rect">
            <a:avLst/>
          </a:prstGeom>
          <a:noFill/>
        </p:spPr>
        <p:txBody>
          <a:bodyPr wrap="square" rtlCol="0">
            <a:spAutoFit/>
          </a:bodyPr>
          <a:lstStyle/>
          <a:p>
            <a:r>
              <a:rPr lang="en-US" sz="2400" b="1" dirty="0" smtClean="0">
                <a:solidFill>
                  <a:schemeClr val="tx2">
                    <a:lumMod val="60000"/>
                    <a:lumOff val="40000"/>
                  </a:schemeClr>
                </a:solidFill>
                <a:latin typeface="Bahnschrift SemiBold" panose="020B0502040204020203" pitchFamily="34" charset="0"/>
              </a:rPr>
              <a:t>MQ135 Sensor</a:t>
            </a:r>
            <a:endParaRPr lang="en-US" sz="2400" b="1" dirty="0">
              <a:solidFill>
                <a:schemeClr val="tx2">
                  <a:lumMod val="60000"/>
                  <a:lumOff val="40000"/>
                </a:schemeClr>
              </a:solidFill>
              <a:latin typeface="Bahnschrift SemiBold" panose="020B0502040204020203" pitchFamily="34" charset="0"/>
            </a:endParaRPr>
          </a:p>
        </p:txBody>
      </p:sp>
      <p:sp>
        <p:nvSpPr>
          <p:cNvPr id="5" name="TextBox 4"/>
          <p:cNvSpPr txBox="1"/>
          <p:nvPr/>
        </p:nvSpPr>
        <p:spPr>
          <a:xfrm>
            <a:off x="7680960" y="4924696"/>
            <a:ext cx="2547257" cy="461665"/>
          </a:xfrm>
          <a:prstGeom prst="rect">
            <a:avLst/>
          </a:prstGeom>
          <a:noFill/>
        </p:spPr>
        <p:txBody>
          <a:bodyPr wrap="square" rtlCol="0">
            <a:spAutoFit/>
          </a:bodyPr>
          <a:lstStyle/>
          <a:p>
            <a:r>
              <a:rPr lang="en-US" sz="2400" b="1" dirty="0" smtClean="0">
                <a:solidFill>
                  <a:schemeClr val="tx2">
                    <a:lumMod val="60000"/>
                    <a:lumOff val="40000"/>
                  </a:schemeClr>
                </a:solidFill>
                <a:latin typeface="Bahnschrift SemiBold" panose="020B0502040204020203" pitchFamily="34" charset="0"/>
              </a:rPr>
              <a:t>Arduino UNO</a:t>
            </a:r>
            <a:endParaRPr lang="en-US" sz="2400" b="1" dirty="0">
              <a:solidFill>
                <a:schemeClr val="tx2">
                  <a:lumMod val="60000"/>
                  <a:lumOff val="40000"/>
                </a:schemeClr>
              </a:solidFill>
              <a:latin typeface="Bahnschrift SemiBold" panose="020B0502040204020203" pitchFamily="34" charset="0"/>
            </a:endParaRPr>
          </a:p>
        </p:txBody>
      </p:sp>
    </p:spTree>
    <p:extLst>
      <p:ext uri="{BB962C8B-B14F-4D97-AF65-F5344CB8AC3E}">
        <p14:creationId xmlns:p14="http://schemas.microsoft.com/office/powerpoint/2010/main" val="335968880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32584" y="1369152"/>
            <a:ext cx="3670935" cy="3257550"/>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47782" y="1369152"/>
            <a:ext cx="3790950" cy="3257550"/>
          </a:xfrm>
          <a:prstGeom prst="rect">
            <a:avLst/>
          </a:prstGeom>
        </p:spPr>
      </p:pic>
      <p:sp>
        <p:nvSpPr>
          <p:cNvPr id="5" name="Rectangle 4"/>
          <p:cNvSpPr/>
          <p:nvPr/>
        </p:nvSpPr>
        <p:spPr>
          <a:xfrm>
            <a:off x="2564598" y="4973376"/>
            <a:ext cx="1806905" cy="461665"/>
          </a:xfrm>
          <a:prstGeom prst="rect">
            <a:avLst/>
          </a:prstGeom>
        </p:spPr>
        <p:txBody>
          <a:bodyPr wrap="none">
            <a:spAutoFit/>
          </a:bodyPr>
          <a:lstStyle/>
          <a:p>
            <a:r>
              <a:rPr lang="en-US" sz="2400" b="1" dirty="0">
                <a:solidFill>
                  <a:schemeClr val="tx2">
                    <a:lumMod val="60000"/>
                    <a:lumOff val="40000"/>
                  </a:schemeClr>
                </a:solidFill>
                <a:latin typeface="Bahnschrift SemiBold" panose="020B0502040204020203" pitchFamily="34" charset="0"/>
              </a:rPr>
              <a:t>Breadboard</a:t>
            </a:r>
          </a:p>
        </p:txBody>
      </p:sp>
      <p:sp>
        <p:nvSpPr>
          <p:cNvPr id="6" name="TextBox 5"/>
          <p:cNvSpPr txBox="1"/>
          <p:nvPr/>
        </p:nvSpPr>
        <p:spPr>
          <a:xfrm>
            <a:off x="7886972" y="4973377"/>
            <a:ext cx="2651760" cy="461665"/>
          </a:xfrm>
          <a:prstGeom prst="rect">
            <a:avLst/>
          </a:prstGeom>
          <a:noFill/>
        </p:spPr>
        <p:txBody>
          <a:bodyPr wrap="square" rtlCol="0">
            <a:spAutoFit/>
          </a:bodyPr>
          <a:lstStyle/>
          <a:p>
            <a:r>
              <a:rPr lang="en-US" sz="2400" b="1" dirty="0" smtClean="0">
                <a:solidFill>
                  <a:schemeClr val="tx2">
                    <a:lumMod val="60000"/>
                    <a:lumOff val="40000"/>
                  </a:schemeClr>
                </a:solidFill>
                <a:latin typeface="Bahnschrift SemiBold" panose="020B0502040204020203" pitchFamily="34" charset="0"/>
              </a:rPr>
              <a:t>16 X 2 LCD</a:t>
            </a:r>
            <a:endParaRPr lang="en-US" sz="2400" b="1" dirty="0">
              <a:solidFill>
                <a:schemeClr val="tx2">
                  <a:lumMod val="60000"/>
                  <a:lumOff val="40000"/>
                </a:schemeClr>
              </a:solidFill>
              <a:latin typeface="Bahnschrift SemiBold" panose="020B0502040204020203" pitchFamily="34" charset="0"/>
            </a:endParaRPr>
          </a:p>
        </p:txBody>
      </p:sp>
    </p:spTree>
    <p:extLst>
      <p:ext uri="{BB962C8B-B14F-4D97-AF65-F5344CB8AC3E}">
        <p14:creationId xmlns:p14="http://schemas.microsoft.com/office/powerpoint/2010/main" val="121180241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384663" y="1711235"/>
            <a:ext cx="2730138" cy="2403565"/>
          </a:xfrm>
          <a:prstGeom prst="rect">
            <a:avLst/>
          </a:prstGeom>
        </p:spPr>
      </p:pic>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108883" y="1711235"/>
            <a:ext cx="2454511" cy="2403565"/>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49787" y="1711235"/>
            <a:ext cx="2410823" cy="2410823"/>
          </a:xfrm>
          <a:prstGeom prst="rect">
            <a:avLst/>
          </a:prstGeom>
        </p:spPr>
      </p:pic>
      <p:sp>
        <p:nvSpPr>
          <p:cNvPr id="5" name="TextBox 4"/>
          <p:cNvSpPr txBox="1"/>
          <p:nvPr/>
        </p:nvSpPr>
        <p:spPr>
          <a:xfrm>
            <a:off x="2142309" y="4415245"/>
            <a:ext cx="2272937" cy="461665"/>
          </a:xfrm>
          <a:prstGeom prst="rect">
            <a:avLst/>
          </a:prstGeom>
          <a:noFill/>
        </p:spPr>
        <p:txBody>
          <a:bodyPr wrap="square" rtlCol="0">
            <a:spAutoFit/>
          </a:bodyPr>
          <a:lstStyle/>
          <a:p>
            <a:r>
              <a:rPr lang="en-US" sz="2400" b="1" dirty="0" smtClean="0">
                <a:solidFill>
                  <a:schemeClr val="tx2">
                    <a:lumMod val="60000"/>
                    <a:lumOff val="40000"/>
                  </a:schemeClr>
                </a:solidFill>
                <a:latin typeface="Bahnschrift SemiBold" panose="020B0502040204020203" pitchFamily="34" charset="0"/>
              </a:rPr>
              <a:t>Buzzer</a:t>
            </a:r>
            <a:endParaRPr lang="en-US" sz="2400" b="1" dirty="0">
              <a:solidFill>
                <a:schemeClr val="tx2">
                  <a:lumMod val="60000"/>
                  <a:lumOff val="40000"/>
                </a:schemeClr>
              </a:solidFill>
              <a:latin typeface="Bahnschrift SemiBold" panose="020B0502040204020203" pitchFamily="34" charset="0"/>
            </a:endParaRPr>
          </a:p>
        </p:txBody>
      </p:sp>
      <p:sp>
        <p:nvSpPr>
          <p:cNvPr id="6" name="TextBox 5"/>
          <p:cNvSpPr txBox="1"/>
          <p:nvPr/>
        </p:nvSpPr>
        <p:spPr>
          <a:xfrm>
            <a:off x="5969725" y="4415245"/>
            <a:ext cx="2076994" cy="461665"/>
          </a:xfrm>
          <a:prstGeom prst="rect">
            <a:avLst/>
          </a:prstGeom>
          <a:noFill/>
        </p:spPr>
        <p:txBody>
          <a:bodyPr wrap="square" rtlCol="0">
            <a:spAutoFit/>
          </a:bodyPr>
          <a:lstStyle/>
          <a:p>
            <a:r>
              <a:rPr lang="en-US" sz="2400" b="1" dirty="0" smtClean="0">
                <a:solidFill>
                  <a:schemeClr val="tx2">
                    <a:lumMod val="60000"/>
                    <a:lumOff val="40000"/>
                  </a:schemeClr>
                </a:solidFill>
                <a:latin typeface="Bahnschrift SemiBold" panose="020B0502040204020203" pitchFamily="34" charset="0"/>
              </a:rPr>
              <a:t>LED</a:t>
            </a:r>
            <a:endParaRPr lang="en-US" sz="2400" b="1" dirty="0">
              <a:solidFill>
                <a:schemeClr val="tx2">
                  <a:lumMod val="60000"/>
                  <a:lumOff val="40000"/>
                </a:schemeClr>
              </a:solidFill>
              <a:latin typeface="Bahnschrift SemiBold" panose="020B0502040204020203" pitchFamily="34" charset="0"/>
            </a:endParaRPr>
          </a:p>
        </p:txBody>
      </p:sp>
      <p:sp>
        <p:nvSpPr>
          <p:cNvPr id="7" name="TextBox 6"/>
          <p:cNvSpPr txBox="1"/>
          <p:nvPr/>
        </p:nvSpPr>
        <p:spPr>
          <a:xfrm>
            <a:off x="8895806" y="4415245"/>
            <a:ext cx="2164804" cy="461665"/>
          </a:xfrm>
          <a:prstGeom prst="rect">
            <a:avLst/>
          </a:prstGeom>
          <a:noFill/>
        </p:spPr>
        <p:txBody>
          <a:bodyPr wrap="square" rtlCol="0">
            <a:spAutoFit/>
          </a:bodyPr>
          <a:lstStyle/>
          <a:p>
            <a:r>
              <a:rPr lang="en-US" sz="2400" b="1" dirty="0" smtClean="0">
                <a:solidFill>
                  <a:schemeClr val="tx2">
                    <a:lumMod val="60000"/>
                    <a:lumOff val="40000"/>
                  </a:schemeClr>
                </a:solidFill>
                <a:latin typeface="Bahnschrift SemiBold" panose="020B0502040204020203" pitchFamily="34" charset="0"/>
              </a:rPr>
              <a:t>Jumper Wires</a:t>
            </a:r>
            <a:endParaRPr lang="en-US" sz="2400" b="1" dirty="0">
              <a:solidFill>
                <a:schemeClr val="tx2">
                  <a:lumMod val="60000"/>
                  <a:lumOff val="40000"/>
                </a:schemeClr>
              </a:solidFill>
              <a:latin typeface="Bahnschrift SemiBold" panose="020B0502040204020203" pitchFamily="34" charset="0"/>
            </a:endParaRPr>
          </a:p>
        </p:txBody>
      </p:sp>
    </p:spTree>
    <p:extLst>
      <p:ext uri="{BB962C8B-B14F-4D97-AF65-F5344CB8AC3E}">
        <p14:creationId xmlns:p14="http://schemas.microsoft.com/office/powerpoint/2010/main" val="3447082866"/>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Circuit</Template>
  <TotalTime>196</TotalTime>
  <Words>662</Words>
  <Application>Microsoft Office PowerPoint</Application>
  <PresentationFormat>Widescreen</PresentationFormat>
  <Paragraphs>100</Paragraphs>
  <Slides>17</Slides>
  <Notes>0</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17</vt:i4>
      </vt:variant>
    </vt:vector>
  </HeadingPairs>
  <TitlesOfParts>
    <vt:vector size="25" baseType="lpstr">
      <vt:lpstr>Agency FB</vt:lpstr>
      <vt:lpstr>Algerian</vt:lpstr>
      <vt:lpstr>Arial</vt:lpstr>
      <vt:lpstr>Arial Rounded MT Bold</vt:lpstr>
      <vt:lpstr>Bahnschrift SemiBold</vt:lpstr>
      <vt:lpstr>Trebuchet MS</vt:lpstr>
      <vt:lpstr>Tw Cen MT</vt:lpstr>
      <vt:lpstr>Circuit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Bijay</dc:creator>
  <cp:lastModifiedBy>Bijay</cp:lastModifiedBy>
  <cp:revision>19</cp:revision>
  <dcterms:created xsi:type="dcterms:W3CDTF">2020-12-13T10:44:54Z</dcterms:created>
  <dcterms:modified xsi:type="dcterms:W3CDTF">2020-12-20T06:27:46Z</dcterms:modified>
</cp:coreProperties>
</file>

<file path=docProps/thumbnail.jpeg>
</file>